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93" r:id="rId6"/>
    <p:sldId id="294" r:id="rId7"/>
    <p:sldId id="295" r:id="rId8"/>
    <p:sldId id="296" r:id="rId9"/>
    <p:sldId id="297" r:id="rId10"/>
    <p:sldId id="298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33528-6318-481C-9E27-F1433393AB0F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33491-663D-4D9F-ADF5-667C09B2B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enomebiology.com/2005/6/5/R46/table/T3" TargetMode="External"/><Relationship Id="rId2" Type="http://schemas.openxmlformats.org/officeDocument/2006/relationships/hyperlink" Target="http://genomebiology.com/2005/6/5/R46/table/T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ofoundry.org/ro/#OBO_REL:has_participa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bofoundry.org/ro/#OBO_REL:has_agen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sss.org/worl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en/5/55/Bertalanffy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a/ad/Gray536.png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Kidney#Hormone_secretion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pespmc1.vub.ac.be/%20books/IntroCyb.pdf" TargetMode="External"/><Relationship Id="rId2" Type="http://schemas.openxmlformats.org/officeDocument/2006/relationships/hyperlink" Target="http://sig.biostr.washington.edu/projects/fm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r>
              <a:rPr lang="en-US" dirty="0" smtClean="0"/>
              <a:t>Motivation (nodes vs. edges)</a:t>
            </a:r>
          </a:p>
          <a:p>
            <a:r>
              <a:rPr lang="en-US" dirty="0" smtClean="0"/>
              <a:t>Biomedical ontologies shortcomings (amateurish handling of relations, approach more radical than DL)</a:t>
            </a:r>
          </a:p>
          <a:p>
            <a:r>
              <a:rPr lang="en-US" dirty="0" smtClean="0"/>
              <a:t>RO background (BFO)</a:t>
            </a:r>
          </a:p>
          <a:p>
            <a:r>
              <a:rPr lang="en-US" dirty="0" smtClean="0"/>
              <a:t>RO methodology</a:t>
            </a:r>
          </a:p>
          <a:p>
            <a:r>
              <a:rPr lang="en-US" dirty="0" smtClean="0"/>
              <a:t>RO variables</a:t>
            </a:r>
          </a:p>
          <a:p>
            <a:r>
              <a:rPr lang="en-US" dirty="0" smtClean="0"/>
              <a:t>RO primitive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r>
              <a:rPr lang="en-US" dirty="0" smtClean="0">
                <a:hlinkClick r:id="rId2"/>
              </a:rPr>
              <a:t>Synopsis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Properties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 II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RO I relations are not sufficient</a:t>
            </a:r>
          </a:p>
          <a:p>
            <a:r>
              <a:rPr lang="en-US" smtClean="0"/>
              <a:t>Ontology developers and users need relations capable to express, among others,</a:t>
            </a:r>
          </a:p>
          <a:p>
            <a:pPr lvl="1"/>
            <a:r>
              <a:rPr lang="en-US" smtClean="0"/>
              <a:t>shortfalls from normality (“John </a:t>
            </a:r>
            <a:r>
              <a:rPr lang="en-US" b="1" smtClean="0"/>
              <a:t>lacks_part </a:t>
            </a:r>
            <a:r>
              <a:rPr lang="en-US" smtClean="0"/>
              <a:t>nail”)</a:t>
            </a:r>
          </a:p>
          <a:p>
            <a:pPr lvl="1"/>
            <a:r>
              <a:rPr lang="en-US" smtClean="0"/>
              <a:t>topological connectedness (“stomach </a:t>
            </a:r>
            <a:r>
              <a:rPr lang="en-US" i="1" smtClean="0"/>
              <a:t>connected_to</a:t>
            </a:r>
            <a:r>
              <a:rPr lang="en-US" smtClean="0"/>
              <a:t> duodenum”)</a:t>
            </a:r>
          </a:p>
          <a:p>
            <a:pPr lvl="1"/>
            <a:r>
              <a:rPr lang="en-US" smtClean="0"/>
              <a:t>inherence (“excretion function </a:t>
            </a:r>
            <a:r>
              <a:rPr lang="en-US" i="1" smtClean="0"/>
              <a:t>inheres_in</a:t>
            </a:r>
            <a:r>
              <a:rPr lang="en-US" smtClean="0"/>
              <a:t> kidney”)</a:t>
            </a:r>
          </a:p>
          <a:p>
            <a:pPr lvl="1"/>
            <a:r>
              <a:rPr lang="en-US" smtClean="0"/>
              <a:t>function and causality</a:t>
            </a:r>
          </a:p>
          <a:p>
            <a:r>
              <a:rPr lang="en-US" smtClean="0"/>
              <a:t>Enter RO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Inherence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Following standard BFO practice, the individual-level inherence relation (</a:t>
            </a:r>
            <a:r>
              <a:rPr lang="en-US" b="1" smtClean="0"/>
              <a:t>inheres_in</a:t>
            </a:r>
            <a:r>
              <a:rPr lang="en-US" smtClean="0"/>
              <a:t>) is assumed as primitive</a:t>
            </a:r>
          </a:p>
          <a:p>
            <a:r>
              <a:rPr lang="en-US" b="1" smtClean="0"/>
              <a:t>inheres_in</a:t>
            </a:r>
            <a:r>
              <a:rPr lang="en-US" smtClean="0"/>
              <a:t> is assumed to obey the principle of non-migration (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b="1" smtClean="0"/>
              <a:t>inheres_in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</a:t>
            </a:r>
            <a:r>
              <a:rPr lang="en-US" i="1" smtClean="0"/>
              <a:t>&amp; a </a:t>
            </a:r>
            <a:r>
              <a:rPr lang="en-US" b="1" smtClean="0"/>
              <a:t>exists_at</a:t>
            </a:r>
            <a:r>
              <a:rPr lang="en-US" smtClean="0"/>
              <a:t> </a:t>
            </a:r>
            <a:r>
              <a:rPr lang="en-US" i="1" smtClean="0"/>
              <a:t>t' </a:t>
            </a:r>
            <a:r>
              <a:rPr lang="en-US" smtClean="0"/>
              <a:t>→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b="1" smtClean="0"/>
              <a:t>inheres_in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t'</a:t>
            </a:r>
            <a:r>
              <a:rPr lang="en-US" smtClean="0"/>
              <a:t>) and possibly other axioms ("There are no bare particulars" etc.)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Inherence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At the universal level we have the two definitions:</a:t>
            </a:r>
          </a:p>
          <a:p>
            <a:pPr lvl="1"/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i="1" smtClean="0"/>
              <a:t> inheres_in C</a:t>
            </a:r>
            <a:r>
              <a:rPr lang="en-US" i="1" baseline="-25000" smtClean="0"/>
              <a:t>2</a:t>
            </a:r>
            <a:r>
              <a:rPr lang="en-US" i="1" smtClean="0"/>
              <a:t> </a:t>
            </a:r>
            <a:r>
              <a:rPr lang="en-US" smtClean="0"/>
              <a:t>=def. (</a:t>
            </a:r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smtClean="0"/>
              <a:t>)(</a:t>
            </a:r>
            <a:r>
              <a:rPr lang="en-US" i="1" smtClean="0"/>
              <a:t>t</a:t>
            </a:r>
            <a:r>
              <a:rPr lang="en-US" smtClean="0"/>
              <a:t>)</a:t>
            </a:r>
            <a:r>
              <a:rPr lang="en-US" i="1" smtClean="0"/>
              <a:t> </a:t>
            </a:r>
            <a:r>
              <a:rPr lang="en-US" smtClean="0"/>
              <a:t>[</a:t>
            </a:r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i="1" smtClean="0"/>
              <a:t> </a:t>
            </a:r>
            <a:r>
              <a:rPr lang="en-US" b="1" smtClean="0"/>
              <a:t>instance_of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→ E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 (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i="1" smtClean="0"/>
              <a:t> </a:t>
            </a:r>
            <a:r>
              <a:rPr lang="en-US" b="1" smtClean="0"/>
              <a:t>instance_of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</a:t>
            </a:r>
            <a:r>
              <a:rPr lang="en-US" i="1" smtClean="0"/>
              <a:t>&amp; c</a:t>
            </a:r>
            <a:r>
              <a:rPr lang="en-US" i="1" baseline="-25000" smtClean="0"/>
              <a:t>1</a:t>
            </a:r>
            <a:r>
              <a:rPr lang="en-US" i="1" smtClean="0"/>
              <a:t> </a:t>
            </a:r>
            <a:r>
              <a:rPr lang="en-US" b="1" smtClean="0"/>
              <a:t>inheres_in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)]</a:t>
            </a:r>
          </a:p>
          <a:p>
            <a:pPr lvl="1"/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 </a:t>
            </a:r>
            <a:r>
              <a:rPr lang="en-US" i="1" smtClean="0"/>
              <a:t>bearer_of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smtClean="0"/>
              <a:t> =def. (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)(</a:t>
            </a:r>
            <a:r>
              <a:rPr lang="en-US" i="1" smtClean="0"/>
              <a:t>t</a:t>
            </a:r>
            <a:r>
              <a:rPr lang="en-US" smtClean="0"/>
              <a:t>) [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 </a:t>
            </a:r>
            <a:r>
              <a:rPr lang="en-US" b="1" smtClean="0"/>
              <a:t>instance_of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 </a:t>
            </a:r>
            <a:r>
              <a:rPr lang="en-US" smtClean="0"/>
              <a:t>→ (E</a:t>
            </a:r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smtClean="0"/>
              <a:t>) (</a:t>
            </a:r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smtClean="0"/>
              <a:t> </a:t>
            </a:r>
            <a:r>
              <a:rPr lang="en-US" b="1" smtClean="0"/>
              <a:t>instance_of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i="1" baseline="-25000" smtClean="0"/>
              <a:t>1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 &amp; c</a:t>
            </a:r>
            <a:r>
              <a:rPr lang="en-US" i="1" baseline="-25000" smtClean="0"/>
              <a:t>1</a:t>
            </a:r>
            <a:r>
              <a:rPr lang="en-US" i="1" smtClean="0"/>
              <a:t> </a:t>
            </a:r>
            <a:r>
              <a:rPr lang="en-US" b="1" smtClean="0"/>
              <a:t>inheres_in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i="1" baseline="-25000" smtClean="0"/>
              <a:t>2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Ontologies need resources to express causality and function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Area most conspicuously absent from RO 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RO I included two relations purportedly dealing w/causality: </a:t>
            </a:r>
            <a:r>
              <a:rPr lang="en-US" i="1" dirty="0" err="1" smtClean="0">
                <a:hlinkClick r:id="rId3"/>
              </a:rPr>
              <a:t>has_participant</a:t>
            </a:r>
            <a:r>
              <a:rPr lang="en-US" i="1" dirty="0" smtClean="0">
                <a:hlinkClick r:id="rId3"/>
              </a:rPr>
              <a:t> </a:t>
            </a:r>
            <a:r>
              <a:rPr lang="en-US" dirty="0" smtClean="0"/>
              <a:t>and </a:t>
            </a:r>
            <a:r>
              <a:rPr lang="en-US" i="1" dirty="0" err="1" smtClean="0">
                <a:hlinkClick r:id="rId4"/>
              </a:rPr>
              <a:t>has_agent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RO I suggestion: any future endeavors to capture functional/causal talk in biology would have to include these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 I suggested relations are indeed indicative of causality</a:t>
            </a:r>
          </a:p>
          <a:p>
            <a:pPr eaLnBrk="1" hangingPunct="1"/>
            <a:r>
              <a:rPr lang="en-US" smtClean="0"/>
              <a:t>We ended up using the latter (</a:t>
            </a:r>
            <a:r>
              <a:rPr lang="en-US" i="1" smtClean="0"/>
              <a:t>has_participant</a:t>
            </a:r>
            <a:r>
              <a:rPr lang="en-US" smtClean="0"/>
              <a:t>), esp. its individual-level </a:t>
            </a:r>
            <a:r>
              <a:rPr lang="en-US" b="1" smtClean="0"/>
              <a:t>has_participant </a:t>
            </a:r>
            <a:r>
              <a:rPr lang="en-US" smtClean="0"/>
              <a:t>counterpart (a primitive(!))</a:t>
            </a:r>
          </a:p>
          <a:p>
            <a:pPr eaLnBrk="1" hangingPunct="1"/>
            <a:r>
              <a:rPr lang="en-US" smtClean="0"/>
              <a:t>However, we have lent preference to situating the functional section of the RO II within the larger framework of </a:t>
            </a:r>
            <a:r>
              <a:rPr lang="en-US" smtClean="0">
                <a:hlinkClick r:id="rId3"/>
              </a:rPr>
              <a:t>System Theory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Systems Theory ((G)ST)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most natural tool for the study of interconnected modules/black boxes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Provides </a:t>
            </a:r>
            <a:r>
              <a:rPr lang="en-US" i="1" dirty="0" smtClean="0"/>
              <a:t>sine qua non </a:t>
            </a:r>
            <a:r>
              <a:rPr lang="en-US" dirty="0" smtClean="0"/>
              <a:t>tools for Engineering (Mechanical, Electrical/Electronics, Chemical etc.): the modular/systemic view/approach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Immensly successful in Social Sciences as well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Wherever one needs to study causal chains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Some ST abstractions: system/module, input, state, 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Systems and Cybernetics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ST: brainchild of a </a:t>
            </a:r>
            <a:r>
              <a:rPr lang="en-US" smtClean="0">
                <a:hlinkClick r:id="rId3" tooltip="L. von Bertalanffy"/>
              </a:rPr>
              <a:t>biologist</a:t>
            </a:r>
            <a:r>
              <a:rPr lang="en-US" smtClean="0"/>
              <a:t>—hence hard to ignore its utility/importance for Biomedical Ontologies</a:t>
            </a:r>
          </a:p>
          <a:p>
            <a:pPr eaLnBrk="1" hangingPunct="1"/>
            <a:r>
              <a:rPr lang="en-US" smtClean="0"/>
              <a:t>Important for us: interconnecting systems (serial, parallel, reaction (Cybernetics))</a:t>
            </a:r>
          </a:p>
        </p:txBody>
      </p:sp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3429000" y="4572000"/>
            <a:ext cx="2286000" cy="1066800"/>
            <a:chOff x="3048000" y="4419600"/>
            <a:chExt cx="2286000" cy="1066800"/>
          </a:xfrm>
        </p:grpSpPr>
        <p:sp>
          <p:nvSpPr>
            <p:cNvPr id="38929" name="TextBox 28"/>
            <p:cNvSpPr txBox="1">
              <a:spLocks noChangeArrowheads="1"/>
            </p:cNvSpPr>
            <p:nvPr/>
          </p:nvSpPr>
          <p:spPr bwMode="auto">
            <a:xfrm>
              <a:off x="3810000" y="4572000"/>
              <a:ext cx="457200" cy="246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>
                  <a:latin typeface="Arial" charset="0"/>
                </a:rPr>
                <a:t>A</a:t>
              </a:r>
            </a:p>
          </p:txBody>
        </p:sp>
        <p:sp>
          <p:nvSpPr>
            <p:cNvPr id="38930" name="TextBox 29"/>
            <p:cNvSpPr txBox="1">
              <a:spLocks noChangeArrowheads="1"/>
            </p:cNvSpPr>
            <p:nvPr/>
          </p:nvSpPr>
          <p:spPr bwMode="auto">
            <a:xfrm>
              <a:off x="3810000" y="5105400"/>
              <a:ext cx="457200" cy="246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>
                  <a:latin typeface="Arial" charset="0"/>
                </a:rPr>
                <a:t>B</a:t>
              </a:r>
            </a:p>
          </p:txBody>
        </p:sp>
        <p:sp>
          <p:nvSpPr>
            <p:cNvPr id="38931" name="TextBox 38"/>
            <p:cNvSpPr>
              <a:spLocks noChangeArrowheads="1"/>
            </p:cNvSpPr>
            <p:nvPr/>
          </p:nvSpPr>
          <p:spPr bwMode="auto">
            <a:xfrm>
              <a:off x="4495800" y="48006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400">
                  <a:latin typeface="Arial" charset="0"/>
                </a:rPr>
                <a:t>+</a:t>
              </a:r>
            </a:p>
          </p:txBody>
        </p:sp>
        <p:cxnSp>
          <p:nvCxnSpPr>
            <p:cNvPr id="55" name="Elbow Connector 54"/>
            <p:cNvCxnSpPr>
              <a:stCxn id="38938" idx="3"/>
              <a:endCxn id="38929" idx="1"/>
            </p:cNvCxnSpPr>
            <p:nvPr/>
          </p:nvCxnSpPr>
          <p:spPr>
            <a:xfrm flipV="1">
              <a:off x="3200400" y="4695825"/>
              <a:ext cx="609600" cy="25717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hape 56"/>
            <p:cNvCxnSpPr>
              <a:stCxn id="38929" idx="3"/>
              <a:endCxn id="38931" idx="0"/>
            </p:cNvCxnSpPr>
            <p:nvPr/>
          </p:nvCxnSpPr>
          <p:spPr>
            <a:xfrm>
              <a:off x="4267200" y="4695825"/>
              <a:ext cx="381000" cy="10477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lbow Connector 58"/>
            <p:cNvCxnSpPr>
              <a:endCxn id="38930" idx="1"/>
            </p:cNvCxnSpPr>
            <p:nvPr/>
          </p:nvCxnSpPr>
          <p:spPr>
            <a:xfrm>
              <a:off x="3505200" y="4953000"/>
              <a:ext cx="304800" cy="276225"/>
            </a:xfrm>
            <a:prstGeom prst="bentConnector3">
              <a:avLst>
                <a:gd name="adj1" fmla="val 2336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hape 61"/>
            <p:cNvCxnSpPr>
              <a:stCxn id="38930" idx="3"/>
              <a:endCxn id="38931" idx="4"/>
            </p:cNvCxnSpPr>
            <p:nvPr/>
          </p:nvCxnSpPr>
          <p:spPr>
            <a:xfrm flipV="1">
              <a:off x="4267200" y="5105400"/>
              <a:ext cx="381000" cy="12382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38931" idx="6"/>
            </p:cNvCxnSpPr>
            <p:nvPr/>
          </p:nvCxnSpPr>
          <p:spPr>
            <a:xfrm>
              <a:off x="4800600" y="4953000"/>
              <a:ext cx="304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37" name="TextBox 100"/>
            <p:cNvSpPr txBox="1">
              <a:spLocks noChangeArrowheads="1"/>
            </p:cNvSpPr>
            <p:nvPr/>
          </p:nvSpPr>
          <p:spPr bwMode="auto">
            <a:xfrm>
              <a:off x="5105400" y="4800600"/>
              <a:ext cx="228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>
                  <a:latin typeface="Arial" charset="0"/>
                </a:rPr>
                <a:t>Out</a:t>
              </a:r>
            </a:p>
          </p:txBody>
        </p:sp>
        <p:sp>
          <p:nvSpPr>
            <p:cNvPr id="38938" name="TextBox 101"/>
            <p:cNvSpPr txBox="1">
              <a:spLocks noChangeArrowheads="1"/>
            </p:cNvSpPr>
            <p:nvPr/>
          </p:nvSpPr>
          <p:spPr bwMode="auto">
            <a:xfrm>
              <a:off x="3048000" y="4800600"/>
              <a:ext cx="152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>
                  <a:latin typeface="Arial" charset="0"/>
                </a:rPr>
                <a:t>In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352800" y="4419600"/>
              <a:ext cx="1600200" cy="10668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US" sz="1800"/>
            </a:p>
          </p:txBody>
        </p:sp>
      </p:grp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609600" y="4648200"/>
            <a:ext cx="2667000" cy="914400"/>
            <a:chOff x="0" y="4572000"/>
            <a:chExt cx="2667000" cy="914400"/>
          </a:xfrm>
        </p:grpSpPr>
        <p:sp>
          <p:nvSpPr>
            <p:cNvPr id="38921" name="TextBox 9"/>
            <p:cNvSpPr txBox="1">
              <a:spLocks noChangeArrowheads="1"/>
            </p:cNvSpPr>
            <p:nvPr/>
          </p:nvSpPr>
          <p:spPr bwMode="auto">
            <a:xfrm>
              <a:off x="1447800" y="4724400"/>
              <a:ext cx="6096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>
                  <a:latin typeface="Arial" charset="0"/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38924" idx="3"/>
              <a:endCxn id="38921" idx="1"/>
            </p:cNvCxnSpPr>
            <p:nvPr/>
          </p:nvCxnSpPr>
          <p:spPr>
            <a:xfrm>
              <a:off x="1066800" y="5029200"/>
              <a:ext cx="381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52400" y="5029200"/>
              <a:ext cx="304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24" name="TextBox 49"/>
            <p:cNvSpPr txBox="1">
              <a:spLocks noChangeArrowheads="1"/>
            </p:cNvSpPr>
            <p:nvPr/>
          </p:nvSpPr>
          <p:spPr bwMode="auto">
            <a:xfrm>
              <a:off x="457200" y="4724400"/>
              <a:ext cx="6096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000">
                  <a:latin typeface="Arial" charset="0"/>
                </a:rPr>
                <a:t>A</a:t>
              </a:r>
            </a:p>
          </p:txBody>
        </p:sp>
        <p:cxnSp>
          <p:nvCxnSpPr>
            <p:cNvPr id="78" name="Straight Arrow Connector 77"/>
            <p:cNvCxnSpPr>
              <a:stCxn id="38921" idx="3"/>
            </p:cNvCxnSpPr>
            <p:nvPr/>
          </p:nvCxnSpPr>
          <p:spPr>
            <a:xfrm>
              <a:off x="2057400" y="5029200"/>
              <a:ext cx="381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304800" y="4572000"/>
              <a:ext cx="1905000" cy="914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38927" name="TextBox 104"/>
            <p:cNvSpPr txBox="1">
              <a:spLocks noChangeArrowheads="1"/>
            </p:cNvSpPr>
            <p:nvPr/>
          </p:nvSpPr>
          <p:spPr bwMode="auto">
            <a:xfrm>
              <a:off x="0" y="4876800"/>
              <a:ext cx="152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>
                  <a:latin typeface="Arial" charset="0"/>
                </a:rPr>
                <a:t>In</a:t>
              </a:r>
            </a:p>
          </p:txBody>
        </p:sp>
        <p:sp>
          <p:nvSpPr>
            <p:cNvPr id="38928" name="TextBox 105"/>
            <p:cNvSpPr txBox="1">
              <a:spLocks noChangeArrowheads="1"/>
            </p:cNvSpPr>
            <p:nvPr/>
          </p:nvSpPr>
          <p:spPr bwMode="auto">
            <a:xfrm>
              <a:off x="2438400" y="4876800"/>
              <a:ext cx="228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>
                  <a:latin typeface="Arial" charset="0"/>
                </a:rPr>
                <a:t>Out</a:t>
              </a:r>
            </a:p>
          </p:txBody>
        </p:sp>
      </p:grpSp>
      <p:grpSp>
        <p:nvGrpSpPr>
          <p:cNvPr id="4" name="Group 113"/>
          <p:cNvGrpSpPr>
            <a:grpSpLocks/>
          </p:cNvGrpSpPr>
          <p:nvPr/>
        </p:nvGrpSpPr>
        <p:grpSpPr bwMode="auto">
          <a:xfrm>
            <a:off x="5943600" y="4343400"/>
            <a:ext cx="2493963" cy="1562100"/>
            <a:chOff x="5943600" y="4495800"/>
            <a:chExt cx="2493917" cy="1562100"/>
          </a:xfrm>
        </p:grpSpPr>
        <p:pic>
          <p:nvPicPr>
            <p:cNvPr id="38919" name="Picture 3" descr="Negativefb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43600" y="4953000"/>
              <a:ext cx="2493917" cy="1104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" name="Rectangle 106"/>
            <p:cNvSpPr/>
            <p:nvPr/>
          </p:nvSpPr>
          <p:spPr>
            <a:xfrm>
              <a:off x="6324593" y="4495800"/>
              <a:ext cx="1600170" cy="1524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Systems Theory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parts we’ll be using from GST have more to do with its mathematical projection (Dynamical Systems Theory)</a:t>
            </a:r>
          </a:p>
          <a:p>
            <a:pPr eaLnBrk="1" hangingPunct="1"/>
            <a:r>
              <a:rPr lang="en-US" smtClean="0"/>
              <a:t>Hence won’t be employing/using notions like holism, synergy, whole-ism, emergence, which usually go with ST discourse</a:t>
            </a:r>
          </a:p>
          <a:p>
            <a:pPr eaLnBrk="1" hangingPunct="1"/>
            <a:r>
              <a:rPr lang="en-US" smtClean="0"/>
              <a:t>Nor will we be assessing aspects like </a:t>
            </a:r>
            <a:r>
              <a:rPr lang="en-US" i="1" smtClean="0"/>
              <a:t>controlability, stability </a:t>
            </a:r>
            <a:r>
              <a:rPr lang="en-US" smtClean="0"/>
              <a:t>etc. (too complicated)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Systems Theory</a:t>
            </a:r>
            <a:endParaRPr lang="de-DE" smtClean="0"/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fact, the level at which we’ll be employing ST-notions is </a:t>
            </a:r>
            <a:r>
              <a:rPr lang="en-US" i="1" smtClean="0"/>
              <a:t>little</a:t>
            </a:r>
            <a:r>
              <a:rPr lang="en-US" smtClean="0"/>
              <a:t> more than skin deep</a:t>
            </a:r>
          </a:p>
          <a:p>
            <a:r>
              <a:rPr lang="en-US" smtClean="0"/>
              <a:t>… mostly for the sake of ensuring a minimal level of integration w/all disciplines that use the highly interdisciplinary framework of ST</a:t>
            </a:r>
          </a:p>
          <a:p>
            <a:r>
              <a:rPr lang="en-US" smtClean="0"/>
              <a:t>Maintaining a connection w/ST, be it minimal (i.e. mostly linguistic), will hopefully help us to …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</a:t>
            </a:r>
            <a:r>
              <a:rPr lang="en-US" dirty="0" err="1" smtClean="0"/>
              <a:t>is_a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r>
              <a:rPr lang="en-US" i="1" dirty="0" smtClean="0"/>
              <a:t>C </a:t>
            </a:r>
            <a:r>
              <a:rPr lang="en-US" i="1" dirty="0" err="1" smtClean="0"/>
              <a:t>is_a</a:t>
            </a:r>
            <a:r>
              <a:rPr lang="en-US" i="1" dirty="0" smtClean="0"/>
              <a:t> C</a:t>
            </a:r>
            <a:r>
              <a:rPr lang="en-US" baseline="-25000" dirty="0" smtClean="0"/>
              <a:t>1 </a:t>
            </a:r>
            <a:r>
              <a:rPr lang="en-US" dirty="0" smtClean="0"/>
              <a:t>= [definition] for all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dirty="0" smtClean="0"/>
              <a:t>, if </a:t>
            </a:r>
            <a:r>
              <a:rPr lang="en-US" i="1" dirty="0" smtClean="0"/>
              <a:t>c </a:t>
            </a:r>
            <a:r>
              <a:rPr lang="en-US" b="1" dirty="0" err="1" smtClean="0"/>
              <a:t>instance_of</a:t>
            </a:r>
            <a:r>
              <a:rPr lang="en-US" b="1" dirty="0" smtClean="0"/>
              <a:t> </a:t>
            </a:r>
            <a:r>
              <a:rPr lang="en-US" i="1" dirty="0" smtClean="0"/>
              <a:t>C </a:t>
            </a:r>
            <a:r>
              <a:rPr lang="en-US" b="1" dirty="0" smtClean="0"/>
              <a:t>at </a:t>
            </a:r>
            <a:r>
              <a:rPr lang="en-US" i="1" dirty="0" smtClean="0"/>
              <a:t>t </a:t>
            </a:r>
            <a:r>
              <a:rPr lang="en-US" dirty="0" smtClean="0"/>
              <a:t>then </a:t>
            </a:r>
            <a:r>
              <a:rPr lang="en-US" i="1" dirty="0" smtClean="0"/>
              <a:t>c </a:t>
            </a:r>
            <a:r>
              <a:rPr lang="en-US" b="1" dirty="0" err="1" smtClean="0"/>
              <a:t>instance_of</a:t>
            </a:r>
            <a:r>
              <a:rPr lang="en-US" b="1" dirty="0" smtClean="0"/>
              <a:t> </a:t>
            </a:r>
            <a:r>
              <a:rPr lang="en-US" i="1" dirty="0" smtClean="0"/>
              <a:t>C</a:t>
            </a:r>
            <a:r>
              <a:rPr lang="en-US" baseline="-25000" dirty="0" smtClean="0"/>
              <a:t>1 </a:t>
            </a:r>
            <a:r>
              <a:rPr lang="en-US" b="1" dirty="0" smtClean="0"/>
              <a:t>at </a:t>
            </a:r>
            <a:r>
              <a:rPr lang="en-US" i="1" dirty="0" smtClean="0"/>
              <a:t>t</a:t>
            </a:r>
          </a:p>
          <a:p>
            <a:r>
              <a:rPr lang="en-US" i="1" dirty="0" smtClean="0"/>
              <a:t>P </a:t>
            </a:r>
            <a:r>
              <a:rPr lang="en-US" i="1" dirty="0" err="1" smtClean="0"/>
              <a:t>is_a</a:t>
            </a:r>
            <a:r>
              <a:rPr lang="en-US" i="1" dirty="0" smtClean="0"/>
              <a:t> P</a:t>
            </a:r>
            <a:r>
              <a:rPr lang="en-US" baseline="-25000" dirty="0" smtClean="0"/>
              <a:t>1 </a:t>
            </a:r>
            <a:r>
              <a:rPr lang="en-US" dirty="0" smtClean="0"/>
              <a:t>= [definition] for all </a:t>
            </a:r>
            <a:r>
              <a:rPr lang="en-US" i="1" dirty="0" smtClean="0"/>
              <a:t>p</a:t>
            </a:r>
            <a:r>
              <a:rPr lang="en-US" dirty="0" smtClean="0"/>
              <a:t>, if </a:t>
            </a:r>
            <a:r>
              <a:rPr lang="en-US" i="1" dirty="0" smtClean="0"/>
              <a:t>p </a:t>
            </a:r>
            <a:r>
              <a:rPr lang="en-US" b="1" dirty="0" err="1" smtClean="0"/>
              <a:t>instance_of</a:t>
            </a:r>
            <a:r>
              <a:rPr lang="en-US" b="1" dirty="0" smtClean="0"/>
              <a:t> </a:t>
            </a:r>
            <a:r>
              <a:rPr lang="en-US" i="1" dirty="0" smtClean="0"/>
              <a:t>P </a:t>
            </a:r>
            <a:r>
              <a:rPr lang="en-US" dirty="0" smtClean="0"/>
              <a:t>then </a:t>
            </a:r>
            <a:r>
              <a:rPr lang="en-US" i="1" dirty="0" smtClean="0"/>
              <a:t>p </a:t>
            </a:r>
            <a:r>
              <a:rPr lang="en-US" b="1" dirty="0" err="1" smtClean="0"/>
              <a:t>instance_of</a:t>
            </a:r>
            <a:r>
              <a:rPr lang="en-US" b="1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Systems Theory</a:t>
            </a:r>
            <a:endParaRPr lang="de-DE" smtClean="0"/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… avoid reinventing the wheel</a:t>
            </a:r>
          </a:p>
          <a:p>
            <a:endParaRPr lang="de-DE" smtClean="0"/>
          </a:p>
        </p:txBody>
      </p:sp>
      <p:pic>
        <p:nvPicPr>
          <p:cNvPr id="41988" name="Picture 3" descr="Wheel_Ira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667000"/>
            <a:ext cx="2736850" cy="303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Relations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Paradigm examples:</a:t>
            </a:r>
          </a:p>
          <a:p>
            <a:pPr lvl="1"/>
            <a:r>
              <a:rPr lang="en-US" smtClean="0"/>
              <a:t>kidney </a:t>
            </a:r>
            <a:r>
              <a:rPr lang="en-US" i="1" smtClean="0"/>
              <a:t>undergoes</a:t>
            </a:r>
            <a:r>
              <a:rPr lang="en-US" smtClean="0"/>
              <a:t> excretion process</a:t>
            </a:r>
          </a:p>
          <a:p>
            <a:pPr lvl="1"/>
            <a:r>
              <a:rPr lang="en-US" smtClean="0"/>
              <a:t>excretion process </a:t>
            </a:r>
            <a:r>
              <a:rPr lang="en-US" i="1" smtClean="0"/>
              <a:t>has_participant</a:t>
            </a:r>
            <a:r>
              <a:rPr lang="en-US" smtClean="0"/>
              <a:t> nephron</a:t>
            </a:r>
          </a:p>
          <a:p>
            <a:pPr lvl="1"/>
            <a:r>
              <a:rPr lang="en-US" smtClean="0"/>
              <a:t>excretion function </a:t>
            </a:r>
            <a:r>
              <a:rPr lang="en-US" i="1" smtClean="0"/>
              <a:t>implemented_by </a:t>
            </a:r>
            <a:r>
              <a:rPr lang="en-US" smtClean="0"/>
              <a:t>kidney//kidney </a:t>
            </a:r>
            <a:r>
              <a:rPr lang="en-US" i="1" smtClean="0"/>
              <a:t>implements</a:t>
            </a:r>
            <a:r>
              <a:rPr lang="en-US" smtClean="0"/>
              <a:t> excretion function</a:t>
            </a:r>
          </a:p>
          <a:p>
            <a:pPr lvl="1"/>
            <a:r>
              <a:rPr lang="en-US" smtClean="0"/>
              <a:t>kidney </a:t>
            </a:r>
            <a:r>
              <a:rPr lang="en-US" i="1" smtClean="0"/>
              <a:t>has_output</a:t>
            </a:r>
            <a:r>
              <a:rPr lang="en-US" smtClean="0"/>
              <a:t> urine//urine </a:t>
            </a:r>
            <a:r>
              <a:rPr lang="en-US" i="1" smtClean="0"/>
              <a:t>output_of</a:t>
            </a:r>
            <a:r>
              <a:rPr lang="en-US" smtClean="0"/>
              <a:t> kidney</a:t>
            </a:r>
          </a:p>
          <a:p>
            <a:pPr lvl="1"/>
            <a:r>
              <a:rPr lang="en-US" smtClean="0"/>
              <a:t>kidney </a:t>
            </a:r>
            <a:r>
              <a:rPr lang="en-US" i="1" smtClean="0"/>
              <a:t>has_input</a:t>
            </a:r>
            <a:r>
              <a:rPr lang="en-US" smtClean="0"/>
              <a:t> blood // blood </a:t>
            </a:r>
            <a:r>
              <a:rPr lang="en-US" i="1" smtClean="0"/>
              <a:t>input_of</a:t>
            </a:r>
            <a:r>
              <a:rPr lang="en-US" smtClean="0"/>
              <a:t> kidney</a:t>
            </a:r>
          </a:p>
          <a:p>
            <a:pPr lvl="1"/>
            <a:r>
              <a:rPr lang="en-US" smtClean="0"/>
              <a:t>excretion function </a:t>
            </a:r>
            <a:r>
              <a:rPr lang="en-US" i="1" smtClean="0"/>
              <a:t>function_of</a:t>
            </a:r>
            <a:r>
              <a:rPr lang="en-US" smtClean="0"/>
              <a:t> kidney//kidney </a:t>
            </a:r>
            <a:r>
              <a:rPr lang="en-US" i="1" smtClean="0"/>
              <a:t>has_function</a:t>
            </a:r>
            <a:r>
              <a:rPr lang="en-US" smtClean="0"/>
              <a:t> excretion function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Relations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More paradigm examples:</a:t>
            </a:r>
          </a:p>
          <a:p>
            <a:pPr lvl="1"/>
            <a:r>
              <a:rPr lang="en-US" smtClean="0"/>
              <a:t>filtration </a:t>
            </a:r>
            <a:r>
              <a:rPr lang="en-US" i="1" smtClean="0"/>
              <a:t>subfunction_of </a:t>
            </a:r>
            <a:r>
              <a:rPr lang="en-US" smtClean="0"/>
              <a:t>excretion function</a:t>
            </a:r>
          </a:p>
          <a:p>
            <a:pPr lvl="1"/>
            <a:r>
              <a:rPr lang="en-US" smtClean="0"/>
              <a:t>nephron</a:t>
            </a:r>
            <a:r>
              <a:rPr lang="en-US" i="1" smtClean="0"/>
              <a:t> subsystem_of </a:t>
            </a:r>
            <a:r>
              <a:rPr lang="en-US" smtClean="0"/>
              <a:t>kidney </a:t>
            </a:r>
            <a:r>
              <a:rPr lang="en-US" i="1" smtClean="0"/>
              <a:t>wrt</a:t>
            </a:r>
            <a:r>
              <a:rPr lang="en-US" smtClean="0"/>
              <a:t> excretion function</a:t>
            </a:r>
          </a:p>
          <a:p>
            <a:pPr lvl="1"/>
            <a:r>
              <a:rPr lang="en-US" smtClean="0"/>
              <a:t>excretion process </a:t>
            </a:r>
            <a:r>
              <a:rPr lang="en-US" i="1" smtClean="0"/>
              <a:t>has_outcome</a:t>
            </a:r>
            <a:r>
              <a:rPr lang="en-US" smtClean="0"/>
              <a:t> urine // urine </a:t>
            </a:r>
            <a:r>
              <a:rPr lang="en-US" i="1" smtClean="0"/>
              <a:t>outcome_of </a:t>
            </a:r>
            <a:r>
              <a:rPr lang="en-US" smtClean="0"/>
              <a:t>excretion process</a:t>
            </a:r>
          </a:p>
          <a:p>
            <a:pPr lvl="1"/>
            <a:r>
              <a:rPr lang="en-US" smtClean="0"/>
              <a:t>excretion process </a:t>
            </a:r>
            <a:r>
              <a:rPr lang="en-US" i="1" smtClean="0"/>
              <a:t>has_outcome</a:t>
            </a:r>
            <a:r>
              <a:rPr lang="en-US" smtClean="0"/>
              <a:t> (clean) blood // (clean) blood </a:t>
            </a:r>
            <a:r>
              <a:rPr lang="en-US" i="1" smtClean="0"/>
              <a:t>outcome_of </a:t>
            </a:r>
            <a:r>
              <a:rPr lang="en-US" smtClean="0"/>
              <a:t>excretion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Relations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Challenge: systems can have more than one function (i.e. more than one output)</a:t>
            </a:r>
          </a:p>
          <a:p>
            <a:r>
              <a:rPr lang="en-US" smtClean="0"/>
              <a:t>Solution: adopt a vector view of functions, hence speak of </a:t>
            </a:r>
            <a:r>
              <a:rPr lang="en-US" i="1" smtClean="0"/>
              <a:t>sections </a:t>
            </a:r>
            <a:r>
              <a:rPr lang="en-US" smtClean="0"/>
              <a:t>(projections) of functions</a:t>
            </a:r>
          </a:p>
          <a:p>
            <a:r>
              <a:rPr lang="en-US" smtClean="0"/>
              <a:t>Hence model the analysis by taking set theoretical procedures as main inspiration</a:t>
            </a:r>
          </a:p>
          <a:p>
            <a:r>
              <a:rPr lang="en-US" smtClean="0"/>
              <a:t>(Can’t go wrong with that)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Relations</a:t>
            </a:r>
          </a:p>
        </p:txBody>
      </p:sp>
      <p:sp>
        <p:nvSpPr>
          <p:cNvPr id="1029" name="Content Placeholder 4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Case study: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Red system has transfer function:</a:t>
            </a:r>
          </a:p>
          <a:p>
            <a:endParaRPr lang="en-US" smtClean="0"/>
          </a:p>
          <a:p>
            <a:r>
              <a:rPr lang="en-US" smtClean="0"/>
              <a:t>Where: 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517650" y="4495800"/>
          <a:ext cx="5759450" cy="457200"/>
        </p:xfrm>
        <a:graphic>
          <a:graphicData uri="http://schemas.openxmlformats.org/presentationml/2006/ole">
            <p:oleObj spid="_x0000_s1026" name="Equation" r:id="rId4" imgW="3200400" imgH="253800" progId="">
              <p:embed/>
            </p:oleObj>
          </a:graphicData>
        </a:graphic>
      </p:graphicFrame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2971800" y="1219200"/>
            <a:ext cx="4572000" cy="2362200"/>
            <a:chOff x="533400" y="3657600"/>
            <a:chExt cx="4572000" cy="2362200"/>
          </a:xfrm>
        </p:grpSpPr>
        <p:sp>
          <p:nvSpPr>
            <p:cNvPr id="2055" name="TextBox 3"/>
            <p:cNvSpPr txBox="1">
              <a:spLocks noChangeArrowheads="1"/>
            </p:cNvSpPr>
            <p:nvPr/>
          </p:nvSpPr>
          <p:spPr bwMode="auto">
            <a:xfrm>
              <a:off x="1676400" y="4038600"/>
              <a:ext cx="457200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</a:t>
              </a:r>
              <a:r>
                <a:rPr lang="en-US" sz="1400" i="1" baseline="-25000">
                  <a:latin typeface="Arial" charset="0"/>
                </a:rPr>
                <a:t>6</a:t>
              </a:r>
              <a:endParaRPr lang="en-US" sz="1400" i="1">
                <a:latin typeface="Arial" charset="0"/>
              </a:endParaRPr>
            </a:p>
          </p:txBody>
        </p:sp>
        <p:sp>
          <p:nvSpPr>
            <p:cNvPr id="2056" name="TextBox 4"/>
            <p:cNvSpPr txBox="1">
              <a:spLocks noChangeArrowheads="1"/>
            </p:cNvSpPr>
            <p:nvPr/>
          </p:nvSpPr>
          <p:spPr bwMode="auto">
            <a:xfrm>
              <a:off x="1676400" y="4800600"/>
              <a:ext cx="457200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</a:t>
              </a:r>
              <a:r>
                <a:rPr lang="en-US" sz="1400" i="1" baseline="-25000">
                  <a:latin typeface="Arial" charset="0"/>
                </a:rPr>
                <a:t>1</a:t>
              </a:r>
              <a:endParaRPr lang="en-US" sz="1400" i="1">
                <a:latin typeface="Arial" charset="0"/>
              </a:endParaRPr>
            </a:p>
          </p:txBody>
        </p:sp>
        <p:sp>
          <p:nvSpPr>
            <p:cNvPr id="2057" name="TextBox 5"/>
            <p:cNvSpPr txBox="1">
              <a:spLocks noChangeArrowheads="1"/>
            </p:cNvSpPr>
            <p:nvPr/>
          </p:nvSpPr>
          <p:spPr bwMode="auto">
            <a:xfrm>
              <a:off x="2667000" y="4038600"/>
              <a:ext cx="457200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</a:t>
              </a:r>
              <a:r>
                <a:rPr lang="en-US" sz="1400" i="1" baseline="-25000">
                  <a:latin typeface="Arial" charset="0"/>
                </a:rPr>
                <a:t>2</a:t>
              </a:r>
              <a:endParaRPr lang="en-US" sz="1400" i="1">
                <a:latin typeface="Arial" charset="0"/>
              </a:endParaRPr>
            </a:p>
          </p:txBody>
        </p:sp>
        <p:sp>
          <p:nvSpPr>
            <p:cNvPr id="2058" name="TextBox 6"/>
            <p:cNvSpPr txBox="1">
              <a:spLocks noChangeArrowheads="1"/>
            </p:cNvSpPr>
            <p:nvPr/>
          </p:nvSpPr>
          <p:spPr bwMode="auto">
            <a:xfrm>
              <a:off x="2667000" y="4800600"/>
              <a:ext cx="457200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</a:t>
              </a:r>
              <a:r>
                <a:rPr lang="en-US" sz="1400" i="1" baseline="-25000">
                  <a:latin typeface="Arial" charset="0"/>
                </a:rPr>
                <a:t>3</a:t>
              </a:r>
              <a:endParaRPr lang="en-US" sz="1400" i="1">
                <a:latin typeface="Arial" charset="0"/>
              </a:endParaRPr>
            </a:p>
          </p:txBody>
        </p:sp>
        <p:sp>
          <p:nvSpPr>
            <p:cNvPr id="2059" name="TextBox 7"/>
            <p:cNvSpPr txBox="1">
              <a:spLocks noChangeArrowheads="1"/>
            </p:cNvSpPr>
            <p:nvPr/>
          </p:nvSpPr>
          <p:spPr bwMode="auto">
            <a:xfrm>
              <a:off x="3581400" y="4800600"/>
              <a:ext cx="457200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</a:t>
              </a:r>
              <a:r>
                <a:rPr lang="en-US" sz="1400" i="1" baseline="-25000">
                  <a:latin typeface="Arial" charset="0"/>
                </a:rPr>
                <a:t>5</a:t>
              </a:r>
              <a:endParaRPr lang="en-US" sz="1400" i="1">
                <a:latin typeface="Arial" charset="0"/>
              </a:endParaRPr>
            </a:p>
          </p:txBody>
        </p:sp>
        <p:sp>
          <p:nvSpPr>
            <p:cNvPr id="2060" name="TextBox 8"/>
            <p:cNvSpPr txBox="1">
              <a:spLocks noChangeArrowheads="1"/>
            </p:cNvSpPr>
            <p:nvPr/>
          </p:nvSpPr>
          <p:spPr bwMode="auto">
            <a:xfrm>
              <a:off x="2667000" y="5562600"/>
              <a:ext cx="457200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</a:t>
              </a:r>
              <a:r>
                <a:rPr lang="en-US" sz="1400" i="1" baseline="-25000">
                  <a:latin typeface="Arial" charset="0"/>
                </a:rPr>
                <a:t>4</a:t>
              </a:r>
              <a:endParaRPr lang="en-US" sz="1400" i="1">
                <a:latin typeface="Arial" charset="0"/>
              </a:endParaRPr>
            </a:p>
          </p:txBody>
        </p:sp>
        <p:cxnSp>
          <p:nvCxnSpPr>
            <p:cNvPr id="50" name="Elbow Connector 49"/>
            <p:cNvCxnSpPr>
              <a:stCxn id="2055" idx="0"/>
              <a:endCxn id="2057" idx="0"/>
            </p:cNvCxnSpPr>
            <p:nvPr/>
          </p:nvCxnSpPr>
          <p:spPr>
            <a:xfrm rot="5400000" flipH="1" flipV="1">
              <a:off x="2400300" y="3543301"/>
              <a:ext cx="3175" cy="990600"/>
            </a:xfrm>
            <a:prstGeom prst="bentConnector3">
              <a:avLst>
                <a:gd name="adj1" fmla="val 8743089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lbow Connector 50"/>
            <p:cNvCxnSpPr>
              <a:stCxn id="2058" idx="0"/>
              <a:endCxn id="2055" idx="2"/>
            </p:cNvCxnSpPr>
            <p:nvPr/>
          </p:nvCxnSpPr>
          <p:spPr>
            <a:xfrm rot="16200000" flipV="1">
              <a:off x="2173287" y="4078288"/>
              <a:ext cx="454025" cy="9906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hape 51"/>
            <p:cNvCxnSpPr>
              <a:stCxn id="2060" idx="3"/>
              <a:endCxn id="2059" idx="2"/>
            </p:cNvCxnSpPr>
            <p:nvPr/>
          </p:nvCxnSpPr>
          <p:spPr>
            <a:xfrm flipV="1">
              <a:off x="3124200" y="5108575"/>
              <a:ext cx="685800" cy="60801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060" idx="0"/>
              <a:endCxn id="2058" idx="2"/>
            </p:cNvCxnSpPr>
            <p:nvPr/>
          </p:nvCxnSpPr>
          <p:spPr>
            <a:xfrm rot="5400000" flipH="1" flipV="1">
              <a:off x="2668587" y="5335588"/>
              <a:ext cx="455613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2056" idx="3"/>
              <a:endCxn id="2058" idx="1"/>
            </p:cNvCxnSpPr>
            <p:nvPr/>
          </p:nvCxnSpPr>
          <p:spPr>
            <a:xfrm>
              <a:off x="2133600" y="4954588"/>
              <a:ext cx="533400" cy="1587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endCxn id="2057" idx="2"/>
            </p:cNvCxnSpPr>
            <p:nvPr/>
          </p:nvCxnSpPr>
          <p:spPr>
            <a:xfrm rot="16200000" flipV="1">
              <a:off x="2782887" y="4459288"/>
              <a:ext cx="225425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2057" idx="3"/>
            </p:cNvCxnSpPr>
            <p:nvPr/>
          </p:nvCxnSpPr>
          <p:spPr>
            <a:xfrm flipV="1">
              <a:off x="3124200" y="4191000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505201" y="4495800"/>
              <a:ext cx="609600" cy="3175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990600" y="5715000"/>
              <a:ext cx="1676400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2055" idx="1"/>
            </p:cNvCxnSpPr>
            <p:nvPr/>
          </p:nvCxnSpPr>
          <p:spPr>
            <a:xfrm>
              <a:off x="990600" y="4191000"/>
              <a:ext cx="685800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1600201" y="5410200"/>
              <a:ext cx="609600" cy="3175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2059" idx="3"/>
            </p:cNvCxnSpPr>
            <p:nvPr/>
          </p:nvCxnSpPr>
          <p:spPr>
            <a:xfrm flipV="1">
              <a:off x="4038600" y="4953000"/>
              <a:ext cx="609600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3" name="TextBox 53"/>
            <p:cNvSpPr txBox="1">
              <a:spLocks noChangeArrowheads="1"/>
            </p:cNvSpPr>
            <p:nvPr/>
          </p:nvSpPr>
          <p:spPr bwMode="auto">
            <a:xfrm>
              <a:off x="4648200" y="4038600"/>
              <a:ext cx="457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f’</a:t>
              </a:r>
            </a:p>
          </p:txBody>
        </p:sp>
        <p:sp>
          <p:nvSpPr>
            <p:cNvPr id="2074" name="TextBox 54"/>
            <p:cNvSpPr txBox="1">
              <a:spLocks noChangeArrowheads="1"/>
            </p:cNvSpPr>
            <p:nvPr/>
          </p:nvSpPr>
          <p:spPr bwMode="auto">
            <a:xfrm>
              <a:off x="4648200" y="4800600"/>
              <a:ext cx="457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f’’</a:t>
              </a:r>
            </a:p>
          </p:txBody>
        </p:sp>
        <p:sp>
          <p:nvSpPr>
            <p:cNvPr id="2075" name="TextBox 55"/>
            <p:cNvSpPr txBox="1">
              <a:spLocks noChangeArrowheads="1"/>
            </p:cNvSpPr>
            <p:nvPr/>
          </p:nvSpPr>
          <p:spPr bwMode="auto">
            <a:xfrm>
              <a:off x="533400" y="4038600"/>
              <a:ext cx="457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x</a:t>
              </a:r>
            </a:p>
          </p:txBody>
        </p:sp>
        <p:sp>
          <p:nvSpPr>
            <p:cNvPr id="2076" name="TextBox 56"/>
            <p:cNvSpPr txBox="1">
              <a:spLocks noChangeArrowheads="1"/>
            </p:cNvSpPr>
            <p:nvPr/>
          </p:nvSpPr>
          <p:spPr bwMode="auto">
            <a:xfrm>
              <a:off x="533400" y="5562600"/>
              <a:ext cx="457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sz="1400" i="1">
                  <a:latin typeface="Arial" charset="0"/>
                </a:rPr>
                <a:t>z</a:t>
              </a:r>
            </a:p>
          </p:txBody>
        </p:sp>
        <p:sp>
          <p:nvSpPr>
            <p:cNvPr id="2077" name="TextBox 57"/>
            <p:cNvSpPr txBox="1">
              <a:spLocks noChangeArrowheads="1"/>
            </p:cNvSpPr>
            <p:nvPr/>
          </p:nvSpPr>
          <p:spPr bwMode="auto">
            <a:xfrm>
              <a:off x="2819400" y="4572000"/>
              <a:ext cx="3048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 i="1">
                  <a:latin typeface="Arial" charset="0"/>
                </a:rPr>
                <a:t>p</a:t>
              </a:r>
              <a:r>
                <a:rPr lang="en-US" sz="800" i="1" baseline="-25000">
                  <a:latin typeface="Arial" charset="0"/>
                </a:rPr>
                <a:t>1</a:t>
              </a:r>
              <a:endParaRPr lang="en-US" sz="800" i="1">
                <a:latin typeface="Arial" charset="0"/>
              </a:endParaRPr>
            </a:p>
          </p:txBody>
        </p:sp>
        <p:sp>
          <p:nvSpPr>
            <p:cNvPr id="2078" name="TextBox 58"/>
            <p:cNvSpPr txBox="1">
              <a:spLocks noChangeArrowheads="1"/>
            </p:cNvSpPr>
            <p:nvPr/>
          </p:nvSpPr>
          <p:spPr bwMode="auto">
            <a:xfrm>
              <a:off x="3124200" y="4953000"/>
              <a:ext cx="3048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 i="1">
                  <a:latin typeface="Arial" charset="0"/>
                </a:rPr>
                <a:t>p</a:t>
              </a:r>
              <a:r>
                <a:rPr lang="en-US" sz="800" i="1" baseline="-25000">
                  <a:latin typeface="Arial" charset="0"/>
                </a:rPr>
                <a:t>2</a:t>
              </a:r>
              <a:endParaRPr lang="en-US" sz="800" i="1">
                <a:latin typeface="Arial" charset="0"/>
              </a:endParaRPr>
            </a:p>
          </p:txBody>
        </p:sp>
        <p:sp>
          <p:nvSpPr>
            <p:cNvPr id="2079" name="TextBox 59"/>
            <p:cNvSpPr txBox="1">
              <a:spLocks noChangeArrowheads="1"/>
            </p:cNvSpPr>
            <p:nvPr/>
          </p:nvSpPr>
          <p:spPr bwMode="auto">
            <a:xfrm>
              <a:off x="4343400" y="3962400"/>
              <a:ext cx="3048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 i="1">
                  <a:latin typeface="Arial" charset="0"/>
                </a:rPr>
                <a:t>p</a:t>
              </a:r>
              <a:r>
                <a:rPr lang="en-US" sz="800" i="1" baseline="-25000">
                  <a:latin typeface="Arial" charset="0"/>
                </a:rPr>
                <a:t>1</a:t>
              </a:r>
              <a:endParaRPr lang="en-US" sz="800" i="1">
                <a:latin typeface="Arial" charset="0"/>
              </a:endParaRPr>
            </a:p>
          </p:txBody>
        </p:sp>
        <p:sp>
          <p:nvSpPr>
            <p:cNvPr id="2080" name="TextBox 60"/>
            <p:cNvSpPr txBox="1">
              <a:spLocks noChangeArrowheads="1"/>
            </p:cNvSpPr>
            <p:nvPr/>
          </p:nvSpPr>
          <p:spPr bwMode="auto">
            <a:xfrm>
              <a:off x="3124200" y="5715000"/>
              <a:ext cx="3048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 i="1">
                  <a:latin typeface="Arial" charset="0"/>
                </a:rPr>
                <a:t>p</a:t>
              </a:r>
              <a:r>
                <a:rPr lang="en-US" sz="800" i="1" baseline="-25000">
                  <a:latin typeface="Arial" charset="0"/>
                </a:rPr>
                <a:t>1</a:t>
              </a:r>
              <a:endParaRPr lang="en-US" sz="800" i="1">
                <a:latin typeface="Arial" charset="0"/>
              </a:endParaRPr>
            </a:p>
          </p:txBody>
        </p:sp>
        <p:sp>
          <p:nvSpPr>
            <p:cNvPr id="2081" name="TextBox 61"/>
            <p:cNvSpPr txBox="1">
              <a:spLocks noChangeArrowheads="1"/>
            </p:cNvSpPr>
            <p:nvPr/>
          </p:nvSpPr>
          <p:spPr bwMode="auto">
            <a:xfrm>
              <a:off x="2819400" y="5334000"/>
              <a:ext cx="3048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 i="1">
                  <a:latin typeface="Arial" charset="0"/>
                </a:rPr>
                <a:t>p</a:t>
              </a:r>
              <a:r>
                <a:rPr lang="en-US" sz="800" i="1" baseline="-25000">
                  <a:latin typeface="Arial" charset="0"/>
                </a:rPr>
                <a:t>2</a:t>
              </a:r>
              <a:endParaRPr lang="en-US" sz="800" i="1">
                <a:latin typeface="Arial" charset="0"/>
              </a:endParaRPr>
            </a:p>
          </p:txBody>
        </p:sp>
        <p:sp>
          <p:nvSpPr>
            <p:cNvPr id="2082" name="TextBox 62"/>
            <p:cNvSpPr txBox="1">
              <a:spLocks noChangeArrowheads="1"/>
            </p:cNvSpPr>
            <p:nvPr/>
          </p:nvSpPr>
          <p:spPr bwMode="auto">
            <a:xfrm>
              <a:off x="4343400" y="4724400"/>
              <a:ext cx="3048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800" i="1">
                  <a:latin typeface="Arial" charset="0"/>
                </a:rPr>
                <a:t>p</a:t>
              </a:r>
              <a:r>
                <a:rPr lang="en-US" sz="800" i="1" baseline="-25000">
                  <a:latin typeface="Arial" charset="0"/>
                </a:rPr>
                <a:t>2</a:t>
              </a:r>
              <a:endParaRPr lang="en-US" sz="800" i="1">
                <a:latin typeface="Arial" charset="0"/>
              </a:endParaRPr>
            </a:p>
          </p:txBody>
        </p:sp>
        <p:cxnSp>
          <p:nvCxnSpPr>
            <p:cNvPr id="72" name="Straight Connector 71"/>
            <p:cNvCxnSpPr>
              <a:stCxn id="2058" idx="3"/>
            </p:cNvCxnSpPr>
            <p:nvPr/>
          </p:nvCxnSpPr>
          <p:spPr>
            <a:xfrm flipV="1">
              <a:off x="3124200" y="49530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1143000" y="3657600"/>
              <a:ext cx="3200400" cy="2362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US" sz="1800"/>
            </a:p>
          </p:txBody>
        </p:sp>
      </p:grp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330200" y="5638800"/>
          <a:ext cx="8813800" cy="609600"/>
        </p:xfrm>
        <a:graphic>
          <a:graphicData uri="http://schemas.openxmlformats.org/presentationml/2006/ole">
            <p:oleObj spid="_x0000_s1027" name="Equation" r:id="rId5" imgW="4406760" imgH="3045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Relations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And:</a:t>
            </a:r>
          </a:p>
          <a:p>
            <a:r>
              <a:rPr lang="en-US" i="1" smtClean="0"/>
              <a:t>f</a:t>
            </a:r>
            <a:r>
              <a:rPr lang="en-US" smtClean="0"/>
              <a:t>,</a:t>
            </a:r>
            <a:r>
              <a:rPr lang="en-US" i="1" smtClean="0"/>
              <a:t> </a:t>
            </a:r>
            <a:r>
              <a:rPr lang="en-US" smtClean="0"/>
              <a:t>hence, has two sections, </a:t>
            </a:r>
            <a:r>
              <a:rPr lang="en-US" i="1" smtClean="0"/>
              <a:t>f’ </a:t>
            </a:r>
            <a:r>
              <a:rPr lang="en-US" smtClean="0"/>
              <a:t>and </a:t>
            </a:r>
            <a:r>
              <a:rPr lang="en-US" i="1" smtClean="0"/>
              <a:t>f”</a:t>
            </a:r>
          </a:p>
          <a:p>
            <a:r>
              <a:rPr lang="en-US" smtClean="0"/>
              <a:t>Note that </a:t>
            </a:r>
            <a:r>
              <a:rPr lang="en-US" i="1" smtClean="0"/>
              <a:t>f</a:t>
            </a:r>
            <a:r>
              <a:rPr lang="en-US" i="1" baseline="-25000" smtClean="0"/>
              <a:t>5</a:t>
            </a:r>
            <a:r>
              <a:rPr lang="en-US" i="1" smtClean="0"/>
              <a:t> </a:t>
            </a:r>
            <a:r>
              <a:rPr lang="en-US" smtClean="0"/>
              <a:t>is a subfunction of </a:t>
            </a:r>
            <a:r>
              <a:rPr lang="en-US" i="1" smtClean="0"/>
              <a:t>f”</a:t>
            </a:r>
            <a:r>
              <a:rPr lang="en-US" smtClean="0"/>
              <a:t> but not of </a:t>
            </a:r>
            <a:r>
              <a:rPr lang="en-US" i="1" smtClean="0"/>
              <a:t>f’</a:t>
            </a:r>
          </a:p>
          <a:p>
            <a:r>
              <a:rPr lang="en-US" smtClean="0"/>
              <a:t>(i.e. appears in </a:t>
            </a:r>
            <a:r>
              <a:rPr lang="en-US" i="1" smtClean="0"/>
              <a:t>f’’</a:t>
            </a:r>
            <a:r>
              <a:rPr lang="en-US" smtClean="0"/>
              <a:t>s functional decomposition but not in </a:t>
            </a:r>
            <a:r>
              <a:rPr lang="en-US" i="1" smtClean="0"/>
              <a:t>f”</a:t>
            </a:r>
            <a:r>
              <a:rPr lang="en-US" smtClean="0"/>
              <a:t>’s)</a:t>
            </a:r>
          </a:p>
          <a:p>
            <a:r>
              <a:rPr lang="en-US" smtClean="0"/>
              <a:t>We say that the system whose transfer function is </a:t>
            </a:r>
            <a:r>
              <a:rPr lang="en-US" i="1" smtClean="0"/>
              <a:t>f</a:t>
            </a:r>
            <a:r>
              <a:rPr lang="en-US" i="1" baseline="-25000" smtClean="0"/>
              <a:t>5</a:t>
            </a:r>
            <a:r>
              <a:rPr lang="en-US" i="1" smtClean="0"/>
              <a:t> </a:t>
            </a:r>
            <a:r>
              <a:rPr lang="en-US" smtClean="0"/>
              <a:t>has no causal contribution to the </a:t>
            </a:r>
            <a:r>
              <a:rPr lang="en-US" i="1" smtClean="0"/>
              <a:t>f’</a:t>
            </a:r>
            <a:r>
              <a:rPr lang="en-US" smtClean="0"/>
              <a:t> output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828800" y="1600200"/>
          <a:ext cx="7121525" cy="609600"/>
        </p:xfrm>
        <a:graphic>
          <a:graphicData uri="http://schemas.openxmlformats.org/presentationml/2006/ole">
            <p:oleObj spid="_x0000_s2050" name="Equation" r:id="rId4" imgW="3263760" imgH="2793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Relations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Or, to adopt the terminology used in the paradigm examples:</a:t>
            </a:r>
          </a:p>
          <a:p>
            <a:pPr lvl="1"/>
            <a:r>
              <a:rPr lang="en-US" i="1" smtClean="0"/>
              <a:t>S</a:t>
            </a:r>
            <a:r>
              <a:rPr lang="en-US" i="1" baseline="-25000" smtClean="0"/>
              <a:t>5</a:t>
            </a:r>
            <a:r>
              <a:rPr lang="en-US" smtClean="0"/>
              <a:t> </a:t>
            </a:r>
            <a:r>
              <a:rPr lang="en-US" i="1" smtClean="0"/>
              <a:t>subsystem_of S wrt f” </a:t>
            </a:r>
            <a:r>
              <a:rPr lang="en-US" smtClean="0"/>
              <a:t>is</a:t>
            </a:r>
            <a:r>
              <a:rPr lang="en-US" i="1" smtClean="0"/>
              <a:t> </a:t>
            </a:r>
            <a:r>
              <a:rPr lang="en-US" smtClean="0"/>
              <a:t>true</a:t>
            </a:r>
            <a:endParaRPr lang="en-US" i="1" smtClean="0"/>
          </a:p>
          <a:p>
            <a:pPr lvl="1"/>
            <a:r>
              <a:rPr lang="en-US" smtClean="0"/>
              <a:t>While </a:t>
            </a:r>
            <a:r>
              <a:rPr lang="en-US" i="1" smtClean="0"/>
              <a:t>S</a:t>
            </a:r>
            <a:r>
              <a:rPr lang="en-US" i="1" baseline="-25000" smtClean="0"/>
              <a:t>5</a:t>
            </a:r>
            <a:r>
              <a:rPr lang="en-US" smtClean="0"/>
              <a:t> </a:t>
            </a:r>
            <a:r>
              <a:rPr lang="en-US" i="1" smtClean="0"/>
              <a:t>subsystem_of S wrt f’ </a:t>
            </a:r>
            <a:r>
              <a:rPr lang="en-US" smtClean="0"/>
              <a:t>is not true</a:t>
            </a:r>
          </a:p>
          <a:p>
            <a:r>
              <a:rPr lang="en-US" smtClean="0"/>
              <a:t>We have, hence, tried to follow such procedures in proposing and analyzing new relations</a:t>
            </a:r>
          </a:p>
          <a:p>
            <a:r>
              <a:rPr lang="en-US" smtClean="0"/>
              <a:t>Hoping that our relations turn out to be useful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Variable notations: </a:t>
            </a:r>
            <a:r>
              <a:rPr lang="en-US" i="1" smtClean="0"/>
              <a:t>c, c’, s, s’, s”</a:t>
            </a:r>
            <a:r>
              <a:rPr lang="en-US" smtClean="0"/>
              <a:t> range over continuant instances, </a:t>
            </a:r>
            <a:r>
              <a:rPr lang="en-US" i="1" smtClean="0"/>
              <a:t>f, f’, f” </a:t>
            </a:r>
            <a:r>
              <a:rPr lang="en-US" smtClean="0"/>
              <a:t>over function instances, </a:t>
            </a:r>
            <a:r>
              <a:rPr lang="en-US" i="1" smtClean="0"/>
              <a:t>p, p’ </a:t>
            </a:r>
            <a:r>
              <a:rPr lang="en-US" smtClean="0"/>
              <a:t>over process instances, </a:t>
            </a:r>
            <a:r>
              <a:rPr lang="en-US" i="1" smtClean="0"/>
              <a:t>t, t’, t” </a:t>
            </a:r>
            <a:r>
              <a:rPr lang="en-US" smtClean="0"/>
              <a:t>range over instants of time, </a:t>
            </a:r>
            <a:r>
              <a:rPr lang="en-US" i="1" smtClean="0"/>
              <a:t>T</a:t>
            </a:r>
            <a:r>
              <a:rPr lang="en-US" smtClean="0"/>
              <a:t> over temporal interval individuals</a:t>
            </a:r>
          </a:p>
          <a:p>
            <a:r>
              <a:rPr lang="en-US" i="1" smtClean="0"/>
              <a:t>f</a:t>
            </a:r>
            <a:r>
              <a:rPr lang="en-US" smtClean="0"/>
              <a:t> </a:t>
            </a:r>
            <a:r>
              <a:rPr lang="en-US" b="1" smtClean="0"/>
              <a:t>function_of</a:t>
            </a:r>
            <a:r>
              <a:rPr lang="en-US" smtClean="0"/>
              <a:t> </a:t>
            </a:r>
            <a:r>
              <a:rPr lang="en-US" i="1" smtClean="0"/>
              <a:t>c </a:t>
            </a:r>
            <a:r>
              <a:rPr lang="en-US" smtClean="0"/>
              <a:t>=def. E</a:t>
            </a:r>
            <a:r>
              <a:rPr lang="en-US" i="1" smtClean="0"/>
              <a:t>t f </a:t>
            </a:r>
            <a:r>
              <a:rPr lang="en-US" b="1" smtClean="0"/>
              <a:t>inheres_in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</a:p>
          <a:p>
            <a:r>
              <a:rPr lang="en-US" smtClean="0"/>
              <a:t>Comment: this is a cop-out indeed :-)</a:t>
            </a:r>
          </a:p>
          <a:p>
            <a:r>
              <a:rPr lang="en-US" i="1" smtClean="0"/>
              <a:t>c </a:t>
            </a:r>
            <a:r>
              <a:rPr lang="en-US" b="1" smtClean="0"/>
              <a:t>has_function</a:t>
            </a:r>
            <a:r>
              <a:rPr lang="en-US" i="1" smtClean="0"/>
              <a:t> f </a:t>
            </a:r>
            <a:r>
              <a:rPr lang="en-US" smtClean="0"/>
              <a:t>(same definition)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f’ </a:t>
            </a:r>
            <a:r>
              <a:rPr lang="en-US" b="1" smtClean="0"/>
              <a:t>subfunction_of</a:t>
            </a:r>
            <a:r>
              <a:rPr lang="en-US" smtClean="0"/>
              <a:t> </a:t>
            </a:r>
            <a:r>
              <a:rPr lang="en-US" i="1" smtClean="0"/>
              <a:t>f </a:t>
            </a:r>
            <a:r>
              <a:rPr lang="en-US" smtClean="0"/>
              <a:t>(primitive)</a:t>
            </a:r>
            <a:endParaRPr lang="en-US" i="1" smtClean="0"/>
          </a:p>
          <a:p>
            <a:r>
              <a:rPr lang="en-US" i="1" smtClean="0"/>
              <a:t>f</a:t>
            </a:r>
            <a:r>
              <a:rPr lang="en-US" smtClean="0"/>
              <a:t> </a:t>
            </a:r>
            <a:r>
              <a:rPr lang="en-US" b="1" smtClean="0"/>
              <a:t>has_subfunction</a:t>
            </a:r>
            <a:r>
              <a:rPr lang="en-US" smtClean="0"/>
              <a:t> </a:t>
            </a:r>
            <a:r>
              <a:rPr lang="en-US" i="1" smtClean="0"/>
              <a:t>f’ </a:t>
            </a:r>
            <a:r>
              <a:rPr lang="en-US" smtClean="0"/>
              <a:t>(primitive)</a:t>
            </a:r>
          </a:p>
          <a:p>
            <a:r>
              <a:rPr lang="en-US" i="1" smtClean="0"/>
              <a:t>f’ </a:t>
            </a:r>
            <a:r>
              <a:rPr lang="en-US" b="1" smtClean="0"/>
              <a:t>section_of</a:t>
            </a:r>
            <a:r>
              <a:rPr lang="en-US" smtClean="0"/>
              <a:t> </a:t>
            </a:r>
            <a:r>
              <a:rPr lang="en-US" i="1" smtClean="0"/>
              <a:t>f </a:t>
            </a:r>
            <a:r>
              <a:rPr lang="en-US" smtClean="0"/>
              <a:t>(primitive)</a:t>
            </a:r>
          </a:p>
          <a:p>
            <a:r>
              <a:rPr lang="en-US" i="1" smtClean="0"/>
              <a:t>f</a:t>
            </a:r>
            <a:r>
              <a:rPr lang="en-US" smtClean="0"/>
              <a:t> </a:t>
            </a:r>
            <a:r>
              <a:rPr lang="en-US" b="1" smtClean="0"/>
              <a:t>has_section</a:t>
            </a:r>
            <a:r>
              <a:rPr lang="en-US" smtClean="0"/>
              <a:t> </a:t>
            </a:r>
            <a:r>
              <a:rPr lang="en-US" i="1" smtClean="0"/>
              <a:t>f’ </a:t>
            </a:r>
            <a:r>
              <a:rPr lang="en-US" smtClean="0"/>
              <a:t>(primitive)</a:t>
            </a:r>
          </a:p>
          <a:p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b="1" smtClean="0"/>
              <a:t>has_input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 </a:t>
            </a:r>
            <a:r>
              <a:rPr lang="en-US" b="1" smtClean="0"/>
              <a:t>during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(primitive)</a:t>
            </a:r>
          </a:p>
          <a:p>
            <a:r>
              <a:rPr lang="en-US" i="1" smtClean="0"/>
              <a:t>c</a:t>
            </a:r>
            <a:r>
              <a:rPr lang="en-US" smtClean="0"/>
              <a:t> </a:t>
            </a:r>
            <a:r>
              <a:rPr lang="en-US" b="1" smtClean="0"/>
              <a:t>input_of</a:t>
            </a:r>
            <a:r>
              <a:rPr lang="en-US" smtClean="0"/>
              <a:t> </a:t>
            </a:r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b="1" smtClean="0"/>
              <a:t>during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(primitive)</a:t>
            </a:r>
          </a:p>
          <a:p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b="1" smtClean="0"/>
              <a:t>has_output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 </a:t>
            </a:r>
            <a:r>
              <a:rPr lang="en-US" b="1" smtClean="0"/>
              <a:t>during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(primitive)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  <a:endParaRPr lang="de-DE" smtClean="0"/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i="1" smtClean="0"/>
              <a:t>c</a:t>
            </a:r>
            <a:r>
              <a:rPr lang="en-US" sz="2800" smtClean="0"/>
              <a:t> </a:t>
            </a:r>
            <a:r>
              <a:rPr lang="en-US" sz="2800" b="1" smtClean="0"/>
              <a:t>output_of</a:t>
            </a:r>
            <a:r>
              <a:rPr lang="en-US" sz="2800" smtClean="0"/>
              <a:t> </a:t>
            </a:r>
            <a:r>
              <a:rPr lang="en-US" sz="2800" i="1" smtClean="0"/>
              <a:t>s</a:t>
            </a:r>
            <a:r>
              <a:rPr lang="en-US" sz="2800" smtClean="0"/>
              <a:t> </a:t>
            </a:r>
            <a:r>
              <a:rPr lang="en-US" sz="2800" b="1" smtClean="0"/>
              <a:t>during</a:t>
            </a:r>
            <a:r>
              <a:rPr lang="en-US" sz="2800" smtClean="0"/>
              <a:t> </a:t>
            </a:r>
            <a:r>
              <a:rPr lang="en-US" sz="2800" i="1" smtClean="0"/>
              <a:t>T</a:t>
            </a:r>
            <a:r>
              <a:rPr lang="en-US" sz="2800" smtClean="0"/>
              <a:t> (primitive)</a:t>
            </a:r>
          </a:p>
          <a:p>
            <a:r>
              <a:rPr lang="en-US" sz="2800" smtClean="0"/>
              <a:t>Comments:</a:t>
            </a:r>
          </a:p>
          <a:p>
            <a:pPr lvl="1"/>
            <a:r>
              <a:rPr lang="en-US" sz="2400" smtClean="0"/>
              <a:t>this kidney </a:t>
            </a:r>
            <a:r>
              <a:rPr lang="en-US" sz="2400" b="1" smtClean="0"/>
              <a:t>has_output</a:t>
            </a:r>
            <a:r>
              <a:rPr lang="en-US" sz="2400" smtClean="0"/>
              <a:t> this urine sample </a:t>
            </a:r>
            <a:r>
              <a:rPr lang="en-US" sz="2400" b="1" smtClean="0"/>
              <a:t>during</a:t>
            </a:r>
            <a:r>
              <a:rPr lang="en-US" sz="2400" smtClean="0"/>
              <a:t> this time interval</a:t>
            </a:r>
          </a:p>
          <a:p>
            <a:pPr lvl="1"/>
            <a:r>
              <a:rPr lang="en-US" sz="2400" smtClean="0"/>
              <a:t>this electrical impulse </a:t>
            </a:r>
            <a:r>
              <a:rPr lang="en-US" sz="2400" b="1" smtClean="0"/>
              <a:t>output_of</a:t>
            </a:r>
            <a:r>
              <a:rPr lang="en-US" sz="2400" smtClean="0"/>
              <a:t> this nerve </a:t>
            </a:r>
            <a:r>
              <a:rPr lang="en-US" sz="2400" b="1" smtClean="0"/>
              <a:t>during</a:t>
            </a:r>
            <a:r>
              <a:rPr lang="en-US" sz="2400" smtClean="0"/>
              <a:t> this time interval</a:t>
            </a:r>
          </a:p>
          <a:p>
            <a:pPr lvl="1"/>
            <a:r>
              <a:rPr lang="en-US" sz="2400" smtClean="0"/>
              <a:t>eliminate urine </a:t>
            </a:r>
            <a:r>
              <a:rPr lang="en-US" sz="2400" i="1" smtClean="0"/>
              <a:t>section_of</a:t>
            </a:r>
            <a:r>
              <a:rPr lang="en-US" sz="2400" smtClean="0"/>
              <a:t> excretion function</a:t>
            </a:r>
          </a:p>
          <a:p>
            <a:pPr lvl="1"/>
            <a:r>
              <a:rPr lang="en-US" sz="2400" smtClean="0"/>
              <a:t>blood cleaning </a:t>
            </a:r>
            <a:r>
              <a:rPr lang="en-US" sz="2400" i="1" smtClean="0"/>
              <a:t>section_of</a:t>
            </a:r>
            <a:r>
              <a:rPr lang="en-US" sz="2400" smtClean="0"/>
              <a:t> excretion function</a:t>
            </a:r>
          </a:p>
          <a:p>
            <a:pPr lvl="1"/>
            <a:r>
              <a:rPr lang="en-US" sz="2400" smtClean="0"/>
              <a:t>Both </a:t>
            </a:r>
            <a:r>
              <a:rPr lang="en-US" sz="2400" b="1" smtClean="0"/>
              <a:t>has_input</a:t>
            </a:r>
            <a:r>
              <a:rPr lang="en-US" sz="2400" smtClean="0"/>
              <a:t> and </a:t>
            </a:r>
            <a:r>
              <a:rPr lang="en-US" sz="2400" b="1" smtClean="0"/>
              <a:t>has_output</a:t>
            </a:r>
            <a:r>
              <a:rPr lang="en-US" sz="2400" smtClean="0"/>
              <a:t> have so far been designated as primitives</a:t>
            </a:r>
            <a:endParaRPr lang="de-DE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</a:t>
            </a:r>
            <a:r>
              <a:rPr lang="en-US" dirty="0" err="1" smtClean="0"/>
              <a:t>Parthood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r>
              <a:rPr lang="en-US" dirty="0" smtClean="0"/>
              <a:t>standard axioms of </a:t>
            </a:r>
            <a:r>
              <a:rPr lang="en-US" dirty="0" err="1" smtClean="0"/>
              <a:t>mereology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reflexivity (for all </a:t>
            </a:r>
            <a:r>
              <a:rPr lang="en-US" i="1" dirty="0" smtClean="0"/>
              <a:t>p</a:t>
            </a:r>
            <a:r>
              <a:rPr lang="en-US" dirty="0" smtClean="0"/>
              <a:t>, </a:t>
            </a:r>
            <a:r>
              <a:rPr lang="en-US" i="1" dirty="0" smtClean="0"/>
              <a:t>p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anti-symmetry (for all </a:t>
            </a:r>
            <a:r>
              <a:rPr lang="en-US" i="1" dirty="0" smtClean="0"/>
              <a:t>p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if </a:t>
            </a:r>
            <a:r>
              <a:rPr lang="en-US" i="1" dirty="0" smtClean="0"/>
              <a:t>p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1 </a:t>
            </a:r>
            <a:r>
              <a:rPr lang="en-US" dirty="0" smtClean="0"/>
              <a:t>and </a:t>
            </a:r>
            <a:r>
              <a:rPr lang="en-US" i="1" dirty="0" smtClean="0"/>
              <a:t>p</a:t>
            </a:r>
            <a:r>
              <a:rPr lang="en-US" baseline="-25000" dirty="0" smtClean="0"/>
              <a:t>1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p </a:t>
            </a:r>
            <a:r>
              <a:rPr lang="en-US" dirty="0" smtClean="0"/>
              <a:t>then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p</a:t>
            </a:r>
            <a:r>
              <a:rPr lang="en-US" baseline="-25000" dirty="0" smtClean="0"/>
              <a:t>1 </a:t>
            </a:r>
            <a:r>
              <a:rPr lang="en-US" dirty="0" smtClean="0"/>
              <a:t>are identical)</a:t>
            </a:r>
          </a:p>
          <a:p>
            <a:pPr lvl="1"/>
            <a:r>
              <a:rPr lang="en-US" dirty="0" smtClean="0"/>
              <a:t>transitivity (for all </a:t>
            </a:r>
            <a:r>
              <a:rPr lang="en-US" i="1" dirty="0" smtClean="0"/>
              <a:t>p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, if </a:t>
            </a:r>
            <a:r>
              <a:rPr lang="en-US" i="1" dirty="0" smtClean="0"/>
              <a:t>p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1 </a:t>
            </a:r>
            <a:r>
              <a:rPr lang="en-US" dirty="0" smtClean="0"/>
              <a:t>and </a:t>
            </a:r>
            <a:r>
              <a:rPr lang="en-US" i="1" dirty="0" smtClean="0"/>
              <a:t>p</a:t>
            </a:r>
            <a:r>
              <a:rPr lang="en-US" baseline="-25000" dirty="0" smtClean="0"/>
              <a:t>1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, then </a:t>
            </a:r>
            <a:r>
              <a:rPr lang="en-US" i="1" dirty="0" smtClean="0"/>
              <a:t>p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E.g.: </a:t>
            </a:r>
            <a:r>
              <a:rPr lang="en-US" i="1" dirty="0" err="1" smtClean="0"/>
              <a:t>rhodopsin</a:t>
            </a:r>
            <a:r>
              <a:rPr lang="en-US" i="1" dirty="0" smtClean="0"/>
              <a:t> mediated </a:t>
            </a:r>
            <a:r>
              <a:rPr lang="en-US" i="1" dirty="0" err="1" smtClean="0"/>
              <a:t>phototransduction</a:t>
            </a:r>
            <a:r>
              <a:rPr lang="en-US" i="1" dirty="0" smtClean="0"/>
              <a:t>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dirty="0" smtClean="0"/>
              <a:t>this instance of </a:t>
            </a:r>
            <a:r>
              <a:rPr lang="en-US" i="1" dirty="0" smtClean="0"/>
              <a:t>visual perception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  <a:endParaRPr lang="de-DE" smtClean="0"/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/>
              <a:t>c</a:t>
            </a:r>
            <a:r>
              <a:rPr lang="en-US" smtClean="0"/>
              <a:t> </a:t>
            </a:r>
            <a:r>
              <a:rPr lang="en-US" b="1" smtClean="0"/>
              <a:t>undergoes</a:t>
            </a:r>
            <a:r>
              <a:rPr lang="en-US" smtClean="0"/>
              <a:t> </a:t>
            </a:r>
            <a:r>
              <a:rPr lang="en-US" i="1" smtClean="0"/>
              <a:t>p </a:t>
            </a:r>
            <a:r>
              <a:rPr lang="en-US" smtClean="0"/>
              <a:t>=def.</a:t>
            </a:r>
            <a:r>
              <a:rPr lang="en-US" i="1" smtClean="0"/>
              <a:t> t’ </a:t>
            </a:r>
            <a:r>
              <a:rPr lang="en-US" b="1" smtClean="0"/>
              <a:t>first_instant</a:t>
            </a:r>
            <a:r>
              <a:rPr lang="en-US" i="1" smtClean="0"/>
              <a:t> p &amp; t” </a:t>
            </a:r>
            <a:r>
              <a:rPr lang="en-US" b="1" smtClean="0"/>
              <a:t>last_instant</a:t>
            </a:r>
            <a:r>
              <a:rPr lang="en-US" i="1" smtClean="0"/>
              <a:t> p → (t) </a:t>
            </a:r>
            <a:r>
              <a:rPr lang="en-US" smtClean="0"/>
              <a:t>[</a:t>
            </a:r>
            <a:r>
              <a:rPr lang="en-US" i="1" smtClean="0"/>
              <a:t>t’ </a:t>
            </a:r>
            <a:r>
              <a:rPr lang="en-US" b="1" smtClean="0"/>
              <a:t>earlier</a:t>
            </a:r>
            <a:r>
              <a:rPr lang="en-US" i="1" smtClean="0"/>
              <a:t> t &amp; t </a:t>
            </a:r>
            <a:r>
              <a:rPr lang="en-US" b="1" smtClean="0"/>
              <a:t>earlier</a:t>
            </a:r>
            <a:r>
              <a:rPr lang="en-US" i="1" smtClean="0"/>
              <a:t> t” → p </a:t>
            </a:r>
            <a:r>
              <a:rPr lang="en-US" b="1" smtClean="0"/>
              <a:t>has_participant</a:t>
            </a:r>
            <a:r>
              <a:rPr lang="en-US" i="1" smtClean="0"/>
              <a:t> c </a:t>
            </a:r>
            <a:r>
              <a:rPr lang="en-US" b="1" smtClean="0"/>
              <a:t>at</a:t>
            </a:r>
            <a:r>
              <a:rPr lang="en-US" i="1" smtClean="0"/>
              <a:t> t &amp; (c’) </a:t>
            </a:r>
            <a:r>
              <a:rPr lang="en-US" smtClean="0"/>
              <a:t>(</a:t>
            </a:r>
            <a:r>
              <a:rPr lang="en-US" i="1" smtClean="0"/>
              <a:t>p </a:t>
            </a:r>
            <a:r>
              <a:rPr lang="en-US" b="1" smtClean="0"/>
              <a:t>has_participant</a:t>
            </a:r>
            <a:r>
              <a:rPr lang="en-US" i="1" smtClean="0"/>
              <a:t> c’ → c’ </a:t>
            </a:r>
            <a:r>
              <a:rPr lang="en-US" b="1" smtClean="0"/>
              <a:t>subsystem_of</a:t>
            </a:r>
            <a:r>
              <a:rPr lang="en-US" i="1" smtClean="0"/>
              <a:t> c </a:t>
            </a:r>
            <a:r>
              <a:rPr lang="en-US" b="1" smtClean="0"/>
              <a:t>at</a:t>
            </a:r>
            <a:r>
              <a:rPr lang="en-US" i="1" smtClean="0"/>
              <a:t> t</a:t>
            </a:r>
            <a:r>
              <a:rPr lang="en-US" smtClean="0"/>
              <a:t>)]</a:t>
            </a:r>
          </a:p>
          <a:p>
            <a:r>
              <a:rPr lang="en-US" smtClean="0"/>
              <a:t>Comment: for the duration of the process, </a:t>
            </a:r>
            <a:r>
              <a:rPr lang="en-US" i="1" smtClean="0"/>
              <a:t>c</a:t>
            </a:r>
            <a:r>
              <a:rPr lang="en-US" smtClean="0"/>
              <a:t> is the biggest system that participates in the process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  <a:endParaRPr lang="de-DE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i="1" smtClean="0"/>
              <a:t>s’</a:t>
            </a:r>
            <a:r>
              <a:rPr lang="en-US" smtClean="0"/>
              <a:t> </a:t>
            </a:r>
            <a:r>
              <a:rPr lang="en-US" b="1" smtClean="0"/>
              <a:t>subsystem_of</a:t>
            </a:r>
            <a:r>
              <a:rPr lang="en-US" smtClean="0"/>
              <a:t> </a:t>
            </a:r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=def. </a:t>
            </a:r>
            <a:r>
              <a:rPr lang="en-US" i="1" smtClean="0"/>
              <a:t>s’</a:t>
            </a:r>
            <a:r>
              <a:rPr lang="en-US" smtClean="0"/>
              <a:t> </a:t>
            </a:r>
            <a:r>
              <a:rPr lang="en-US" b="1" smtClean="0"/>
              <a:t>part_of</a:t>
            </a:r>
            <a:r>
              <a:rPr lang="en-US" smtClean="0"/>
              <a:t> </a:t>
            </a:r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b="1" smtClean="0"/>
              <a:t>at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smtClean="0"/>
              <a:t> </a:t>
            </a:r>
            <a:r>
              <a:rPr lang="en-US" i="1" smtClean="0"/>
              <a:t>&amp;</a:t>
            </a:r>
            <a:r>
              <a:rPr lang="en-US" smtClean="0"/>
              <a:t> </a:t>
            </a:r>
            <a:r>
              <a:rPr lang="en-US" i="1" smtClean="0"/>
              <a:t>(f)</a:t>
            </a:r>
            <a:r>
              <a:rPr lang="en-US" smtClean="0"/>
              <a:t> [</a:t>
            </a:r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b="1" smtClean="0"/>
              <a:t>has_function</a:t>
            </a:r>
            <a:r>
              <a:rPr lang="en-US" smtClean="0"/>
              <a:t> </a:t>
            </a:r>
            <a:r>
              <a:rPr lang="en-US" i="1" smtClean="0"/>
              <a:t>f </a:t>
            </a:r>
            <a:r>
              <a:rPr lang="en-US" smtClean="0"/>
              <a:t>→ E</a:t>
            </a:r>
            <a:r>
              <a:rPr lang="en-US" i="1" smtClean="0"/>
              <a:t>f’ s’</a:t>
            </a:r>
            <a:r>
              <a:rPr lang="en-US" smtClean="0"/>
              <a:t> </a:t>
            </a:r>
            <a:r>
              <a:rPr lang="en-US" b="1" smtClean="0"/>
              <a:t>has_function</a:t>
            </a:r>
            <a:r>
              <a:rPr lang="en-US" smtClean="0"/>
              <a:t> </a:t>
            </a:r>
            <a:r>
              <a:rPr lang="en-US" i="1" smtClean="0"/>
              <a:t>f’</a:t>
            </a:r>
            <a:r>
              <a:rPr lang="en-US" smtClean="0"/>
              <a:t> </a:t>
            </a:r>
            <a:r>
              <a:rPr lang="en-US" i="1" smtClean="0"/>
              <a:t>&amp;</a:t>
            </a:r>
            <a:r>
              <a:rPr lang="en-US" smtClean="0"/>
              <a:t> </a:t>
            </a:r>
            <a:r>
              <a:rPr lang="en-US" i="1" smtClean="0"/>
              <a:t>f’</a:t>
            </a:r>
            <a:r>
              <a:rPr lang="en-US" smtClean="0"/>
              <a:t> </a:t>
            </a:r>
            <a:r>
              <a:rPr lang="en-US" b="1" smtClean="0"/>
              <a:t>subfunction_of</a:t>
            </a:r>
            <a:r>
              <a:rPr lang="en-US" smtClean="0"/>
              <a:t> </a:t>
            </a:r>
            <a:r>
              <a:rPr lang="en-US" i="1" smtClean="0"/>
              <a:t>f</a:t>
            </a:r>
            <a:r>
              <a:rPr lang="en-US" smtClean="0"/>
              <a:t>]</a:t>
            </a:r>
          </a:p>
          <a:p>
            <a:pPr>
              <a:lnSpc>
                <a:spcPct val="90000"/>
              </a:lnSpc>
            </a:pPr>
            <a:r>
              <a:rPr lang="en-US" smtClean="0"/>
              <a:t>Comment: the part’s functions are always subfunctions of the whole’s functions</a:t>
            </a:r>
          </a:p>
          <a:p>
            <a:pPr>
              <a:lnSpc>
                <a:spcPct val="90000"/>
              </a:lnSpc>
            </a:pPr>
            <a:r>
              <a:rPr lang="en-US" smtClean="0"/>
              <a:t>Comment: the dychotomy continuant/part_of and system/subsystem is meant to address calls for a </a:t>
            </a:r>
            <a:r>
              <a:rPr lang="en-US" i="1" smtClean="0"/>
              <a:t>functional</a:t>
            </a:r>
            <a:r>
              <a:rPr lang="en-US" smtClean="0"/>
              <a:t> (as opposed to “traditional”) anatomy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  <a:endParaRPr lang="de-DE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„Subsystem“ emerges as a restriction/child of part_of, wherby some continuant</a:t>
            </a:r>
            <a:br>
              <a:rPr lang="de-DE" smtClean="0"/>
            </a:br>
            <a:r>
              <a:rPr lang="de-DE" smtClean="0"/>
              <a:t>part_of some other continuant is a subsystem just in case it is not</a:t>
            </a:r>
            <a:br>
              <a:rPr lang="de-DE" smtClean="0"/>
            </a:br>
            <a:r>
              <a:rPr lang="de-DE" smtClean="0"/>
              <a:t>functionally/causally inert in whatever processes the big continuant</a:t>
            </a:r>
            <a:br>
              <a:rPr lang="de-DE" smtClean="0"/>
            </a:br>
            <a:r>
              <a:rPr lang="de-DE" smtClean="0"/>
              <a:t>undergoes. </a:t>
            </a:r>
            <a:endParaRPr lang="en-US" smtClean="0"/>
          </a:p>
          <a:p>
            <a:r>
              <a:rPr lang="en-US" smtClean="0"/>
              <a:t>Counterexample: </a:t>
            </a:r>
            <a:r>
              <a:rPr lang="en-US" smtClean="0">
                <a:hlinkClick r:id="rId2"/>
              </a:rPr>
              <a:t>human vermiform appendix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  <a:endParaRPr lang="de-DE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smtClean="0"/>
              <a:t>s’</a:t>
            </a:r>
            <a:r>
              <a:rPr lang="en-US" sz="2800" smtClean="0"/>
              <a:t> </a:t>
            </a:r>
            <a:r>
              <a:rPr lang="en-US" sz="2800" b="1" smtClean="0"/>
              <a:t>subsystem_of</a:t>
            </a:r>
            <a:r>
              <a:rPr lang="en-US" sz="2800" smtClean="0"/>
              <a:t> </a:t>
            </a:r>
            <a:r>
              <a:rPr lang="en-US" sz="2800" i="1" smtClean="0"/>
              <a:t>s</a:t>
            </a:r>
            <a:r>
              <a:rPr lang="en-US" sz="2800" smtClean="0"/>
              <a:t> </a:t>
            </a:r>
            <a:r>
              <a:rPr lang="en-US" sz="2800" b="1" smtClean="0"/>
              <a:t>wrt</a:t>
            </a:r>
            <a:r>
              <a:rPr lang="en-US" sz="2800" smtClean="0"/>
              <a:t> </a:t>
            </a:r>
            <a:r>
              <a:rPr lang="en-US" sz="2800" i="1" smtClean="0"/>
              <a:t>f</a:t>
            </a:r>
            <a:r>
              <a:rPr lang="en-US" sz="2800" smtClean="0"/>
              <a:t> </a:t>
            </a:r>
            <a:r>
              <a:rPr lang="en-US" sz="2800" b="1" smtClean="0"/>
              <a:t>at</a:t>
            </a:r>
            <a:r>
              <a:rPr lang="en-US" sz="2800" smtClean="0"/>
              <a:t> </a:t>
            </a:r>
            <a:r>
              <a:rPr lang="en-US" sz="2800" i="1" smtClean="0"/>
              <a:t>t</a:t>
            </a:r>
            <a:r>
              <a:rPr lang="en-US" sz="2800" smtClean="0"/>
              <a:t> =def. </a:t>
            </a:r>
            <a:r>
              <a:rPr lang="en-US" sz="2800" i="1" smtClean="0"/>
              <a:t>s’ </a:t>
            </a:r>
            <a:r>
              <a:rPr lang="en-US" sz="2800" b="1" smtClean="0"/>
              <a:t>part_of</a:t>
            </a:r>
            <a:r>
              <a:rPr lang="en-US" sz="2800" i="1" smtClean="0"/>
              <a:t> s </a:t>
            </a:r>
            <a:r>
              <a:rPr lang="en-US" sz="2800" b="1" smtClean="0"/>
              <a:t>at</a:t>
            </a:r>
            <a:r>
              <a:rPr lang="en-US" sz="2800" i="1" smtClean="0"/>
              <a:t> t &amp; s </a:t>
            </a:r>
            <a:r>
              <a:rPr lang="en-US" sz="2800" b="1" smtClean="0"/>
              <a:t>has_function</a:t>
            </a:r>
            <a:r>
              <a:rPr lang="en-US" sz="2800" i="1" smtClean="0"/>
              <a:t> f → </a:t>
            </a:r>
            <a:r>
              <a:rPr lang="en-US" sz="2800" smtClean="0"/>
              <a:t>E</a:t>
            </a:r>
            <a:r>
              <a:rPr lang="en-US" sz="2800" i="1" smtClean="0"/>
              <a:t>f’ s’ </a:t>
            </a:r>
            <a:r>
              <a:rPr lang="en-US" sz="2800" b="1" smtClean="0"/>
              <a:t>has_function</a:t>
            </a:r>
            <a:r>
              <a:rPr lang="en-US" sz="2800" i="1" smtClean="0"/>
              <a:t> f’ &amp; f’ </a:t>
            </a:r>
            <a:r>
              <a:rPr lang="en-US" sz="2800" b="1" smtClean="0"/>
              <a:t>subfunction_of</a:t>
            </a:r>
            <a:r>
              <a:rPr lang="en-US" sz="2800" i="1" smtClean="0"/>
              <a:t> f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Comment: while in the previous relation the part was involved in </a:t>
            </a:r>
            <a:r>
              <a:rPr lang="en-US" sz="2800" i="1" smtClean="0"/>
              <a:t>all</a:t>
            </a:r>
            <a:r>
              <a:rPr lang="en-US" sz="2800" smtClean="0"/>
              <a:t> of the whole’s functions, this relation captures the contribution of a part wrt. a </a:t>
            </a:r>
            <a:r>
              <a:rPr lang="en-US" sz="2800" i="1" smtClean="0"/>
              <a:t>section</a:t>
            </a:r>
            <a:r>
              <a:rPr lang="en-US" sz="2800" smtClean="0"/>
              <a:t> of the whole’s function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Example: the kidney implements the excretion function, however, the kidney’s main “functional unit” (the nephron) has no role in the </a:t>
            </a:r>
            <a:r>
              <a:rPr lang="en-US" sz="2800" smtClean="0">
                <a:hlinkClick r:id="rId2"/>
              </a:rPr>
              <a:t>kidney’s endocrine function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  <a:endParaRPr lang="de-DE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smtClean="0"/>
              <a:t>p</a:t>
            </a:r>
            <a:r>
              <a:rPr lang="en-US" sz="2800" smtClean="0"/>
              <a:t> </a:t>
            </a:r>
            <a:r>
              <a:rPr lang="en-US" sz="2800" b="1" smtClean="0"/>
              <a:t>has_outcome</a:t>
            </a:r>
            <a:r>
              <a:rPr lang="en-US" sz="2800" smtClean="0"/>
              <a:t> </a:t>
            </a:r>
            <a:r>
              <a:rPr lang="en-US" sz="2800" i="1" smtClean="0"/>
              <a:t>c</a:t>
            </a:r>
            <a:r>
              <a:rPr lang="en-US" sz="2800" smtClean="0"/>
              <a:t> =def. E</a:t>
            </a:r>
            <a:r>
              <a:rPr lang="en-US" sz="2800" i="1" smtClean="0"/>
              <a:t>s </a:t>
            </a:r>
            <a:r>
              <a:rPr lang="en-US" sz="2800" smtClean="0"/>
              <a:t>[</a:t>
            </a:r>
            <a:r>
              <a:rPr lang="en-US" sz="2800" i="1" smtClean="0"/>
              <a:t>s </a:t>
            </a:r>
            <a:r>
              <a:rPr lang="en-US" sz="2800" b="1" smtClean="0"/>
              <a:t>undergoes</a:t>
            </a:r>
            <a:r>
              <a:rPr lang="en-US" sz="2800" i="1" smtClean="0"/>
              <a:t> p &amp; t’ </a:t>
            </a:r>
            <a:r>
              <a:rPr lang="en-US" sz="2800" b="1" smtClean="0"/>
              <a:t>first_instant</a:t>
            </a:r>
            <a:r>
              <a:rPr lang="en-US" sz="2800" i="1" smtClean="0"/>
              <a:t> p &amp; t” </a:t>
            </a:r>
            <a:r>
              <a:rPr lang="en-US" sz="2800" b="1" smtClean="0"/>
              <a:t>last_instant</a:t>
            </a:r>
            <a:r>
              <a:rPr lang="en-US" sz="2800" i="1" smtClean="0"/>
              <a:t> p → s </a:t>
            </a:r>
            <a:r>
              <a:rPr lang="en-US" sz="2800" b="1" smtClean="0"/>
              <a:t>has_output</a:t>
            </a:r>
            <a:r>
              <a:rPr lang="en-US" sz="2800" i="1" smtClean="0"/>
              <a:t> c </a:t>
            </a:r>
            <a:r>
              <a:rPr lang="en-US" sz="2800" b="1" smtClean="0"/>
              <a:t>during</a:t>
            </a:r>
            <a:r>
              <a:rPr lang="en-US" sz="2800" i="1" smtClean="0"/>
              <a:t> (t’,t”)</a:t>
            </a:r>
            <a:r>
              <a:rPr lang="en-US" sz="2800" smtClean="0"/>
              <a:t>]</a:t>
            </a:r>
          </a:p>
          <a:p>
            <a:pPr>
              <a:lnSpc>
                <a:spcPct val="90000"/>
              </a:lnSpc>
            </a:pPr>
            <a:r>
              <a:rPr lang="en-US" sz="2800" i="1" smtClean="0"/>
              <a:t>c</a:t>
            </a:r>
            <a:r>
              <a:rPr lang="en-US" sz="2800" smtClean="0"/>
              <a:t> </a:t>
            </a:r>
            <a:r>
              <a:rPr lang="en-US" sz="2800" b="1" smtClean="0"/>
              <a:t>outcome_of</a:t>
            </a:r>
            <a:r>
              <a:rPr lang="en-US" sz="2800" smtClean="0"/>
              <a:t> </a:t>
            </a:r>
            <a:r>
              <a:rPr lang="en-US" sz="2800" i="1" smtClean="0"/>
              <a:t>p</a:t>
            </a:r>
            <a:r>
              <a:rPr lang="en-US" sz="2800" smtClean="0"/>
              <a:t> (same definition)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Comment: process </a:t>
            </a:r>
            <a:r>
              <a:rPr lang="en-US" sz="2800" i="1" smtClean="0"/>
              <a:t>p</a:t>
            </a:r>
            <a:r>
              <a:rPr lang="en-US" sz="2800" smtClean="0"/>
              <a:t> has continuant </a:t>
            </a:r>
            <a:r>
              <a:rPr lang="en-US" sz="2800" i="1" smtClean="0"/>
              <a:t>c</a:t>
            </a:r>
            <a:r>
              <a:rPr lang="en-US" sz="2800" smtClean="0"/>
              <a:t> as outcome if the system that undergoes the process has continuant </a:t>
            </a:r>
            <a:r>
              <a:rPr lang="en-US" sz="2800" i="1" smtClean="0"/>
              <a:t>c</a:t>
            </a:r>
            <a:r>
              <a:rPr lang="en-US" sz="2800" smtClean="0"/>
              <a:t> as output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this breathing process </a:t>
            </a:r>
            <a:r>
              <a:rPr lang="en-US" sz="2800" b="1" smtClean="0"/>
              <a:t>has_outcome </a:t>
            </a:r>
            <a:r>
              <a:rPr lang="en-US" sz="2800" smtClean="0"/>
              <a:t>this volume of CO</a:t>
            </a:r>
            <a:r>
              <a:rPr lang="en-US" sz="2800" baseline="-25000" smtClean="0"/>
              <a:t>2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Nicer: process </a:t>
            </a:r>
            <a:r>
              <a:rPr lang="en-US" sz="2800" i="1" smtClean="0"/>
              <a:t>has_outcome</a:t>
            </a:r>
            <a:r>
              <a:rPr lang="en-US" sz="2800" smtClean="0"/>
              <a:t> state of affairs?</a:t>
            </a:r>
            <a:endParaRPr lang="de-DE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of Proposed Relations</a:t>
            </a:r>
            <a:endParaRPr lang="de-DE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/>
              <a:t>f</a:t>
            </a:r>
            <a:r>
              <a:rPr lang="en-US" smtClean="0"/>
              <a:t> </a:t>
            </a:r>
            <a:r>
              <a:rPr lang="en-US" b="1" smtClean="0"/>
              <a:t>realized_by</a:t>
            </a:r>
            <a:r>
              <a:rPr lang="en-US" smtClean="0"/>
              <a:t> </a:t>
            </a:r>
            <a:r>
              <a:rPr lang="en-US" i="1" smtClean="0"/>
              <a:t>p</a:t>
            </a:r>
            <a:r>
              <a:rPr lang="en-US" smtClean="0"/>
              <a:t> =def. E</a:t>
            </a:r>
            <a:r>
              <a:rPr lang="en-US" i="1" smtClean="0"/>
              <a:t>s (s </a:t>
            </a:r>
            <a:r>
              <a:rPr lang="en-US" b="1" smtClean="0"/>
              <a:t>undergoes</a:t>
            </a:r>
            <a:r>
              <a:rPr lang="en-US" i="1" smtClean="0"/>
              <a:t> p &amp; s </a:t>
            </a:r>
            <a:r>
              <a:rPr lang="en-US" b="1" smtClean="0"/>
              <a:t>has_function</a:t>
            </a:r>
            <a:r>
              <a:rPr lang="en-US" i="1" smtClean="0"/>
              <a:t> f)</a:t>
            </a:r>
          </a:p>
          <a:p>
            <a:r>
              <a:rPr lang="en-US" i="1" smtClean="0"/>
              <a:t>p </a:t>
            </a:r>
            <a:r>
              <a:rPr lang="en-US" b="1" smtClean="0"/>
              <a:t>realizes</a:t>
            </a:r>
            <a:r>
              <a:rPr lang="en-US" i="1" smtClean="0"/>
              <a:t> f</a:t>
            </a:r>
            <a:r>
              <a:rPr lang="en-US" smtClean="0"/>
              <a:t> (same definition)</a:t>
            </a:r>
          </a:p>
          <a:p>
            <a:r>
              <a:rPr lang="en-US" smtClean="0"/>
              <a:t>Comment: a function is realized by a process if it is implemented by a system that undergoes the process in question</a:t>
            </a:r>
          </a:p>
          <a:p>
            <a:r>
              <a:rPr lang="en-US" smtClean="0"/>
              <a:t>Comment: excretion process </a:t>
            </a:r>
            <a:r>
              <a:rPr lang="en-US" i="1" smtClean="0"/>
              <a:t>realizes</a:t>
            </a:r>
            <a:r>
              <a:rPr lang="en-US" smtClean="0"/>
              <a:t> excretion function</a:t>
            </a:r>
            <a:endParaRPr lang="de-DE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Issues</a:t>
            </a:r>
            <a:endParaRPr lang="de-DE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Split outputs according to the function sections, i.e.</a:t>
            </a:r>
          </a:p>
          <a:p>
            <a:pPr>
              <a:lnSpc>
                <a:spcPct val="90000"/>
              </a:lnSpc>
            </a:pPr>
            <a:r>
              <a:rPr lang="en-US" smtClean="0"/>
              <a:t>Talk about vector-style outputs: kidney </a:t>
            </a:r>
            <a:r>
              <a:rPr lang="en-US" i="1" smtClean="0"/>
              <a:t>has_output</a:t>
            </a:r>
            <a:r>
              <a:rPr lang="en-US" smtClean="0"/>
              <a:t> (urine, blood)</a:t>
            </a:r>
          </a:p>
          <a:p>
            <a:pPr>
              <a:lnSpc>
                <a:spcPct val="90000"/>
              </a:lnSpc>
            </a:pPr>
            <a:r>
              <a:rPr lang="en-US" smtClean="0"/>
              <a:t>So far, I do not think this will be very popular with clinical practitioners, or even medical informaticians</a:t>
            </a:r>
          </a:p>
          <a:p>
            <a:pPr>
              <a:lnSpc>
                <a:spcPct val="90000"/>
              </a:lnSpc>
            </a:pPr>
            <a:r>
              <a:rPr lang="en-US" smtClean="0"/>
              <a:t>(vector-style functions might be easier to swallow)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Issues</a:t>
            </a:r>
            <a:endParaRPr lang="de-DE" smtClean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Specifying/individuating (sub)systems other than by simply giving their function (i.e. by saying “the (sub)system” that does this or that)</a:t>
            </a:r>
          </a:p>
          <a:p>
            <a:pPr>
              <a:lnSpc>
                <a:spcPct val="90000"/>
              </a:lnSpc>
            </a:pPr>
            <a:r>
              <a:rPr lang="en-US" smtClean="0"/>
              <a:t>Rephrase: say </a:t>
            </a:r>
            <a:r>
              <a:rPr lang="en-US" i="1" smtClean="0"/>
              <a:t>s</a:t>
            </a:r>
            <a:r>
              <a:rPr lang="en-US" smtClean="0"/>
              <a:t> is a system having function </a:t>
            </a:r>
            <a:r>
              <a:rPr lang="en-US" i="1" smtClean="0"/>
              <a:t>f.</a:t>
            </a:r>
            <a:r>
              <a:rPr lang="en-US" smtClean="0"/>
              <a:t> Say </a:t>
            </a:r>
            <a:r>
              <a:rPr lang="en-US" i="1" smtClean="0"/>
              <a:t>f’</a:t>
            </a:r>
            <a:r>
              <a:rPr lang="en-US" smtClean="0"/>
              <a:t> is a subfunction of </a:t>
            </a:r>
            <a:r>
              <a:rPr lang="en-US" i="1" smtClean="0"/>
              <a:t>f. Is there such a thing as a subsystem s’ of s that implements/has_function f’?</a:t>
            </a:r>
          </a:p>
          <a:p>
            <a:pPr>
              <a:lnSpc>
                <a:spcPct val="90000"/>
              </a:lnSpc>
            </a:pPr>
            <a:r>
              <a:rPr lang="en-US" i="1" smtClean="0"/>
              <a:t>And what is a subfunction anyway?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People developing ontologies need relations beyond </a:t>
            </a:r>
            <a:r>
              <a:rPr lang="en-US" i="1" smtClean="0"/>
              <a:t>is_a</a:t>
            </a:r>
            <a:r>
              <a:rPr lang="en-US" smtClean="0"/>
              <a:t>; </a:t>
            </a:r>
            <a:r>
              <a:rPr lang="en-US" i="1" smtClean="0"/>
              <a:t>is_a</a:t>
            </a:r>
            <a:r>
              <a:rPr lang="en-US" smtClean="0"/>
              <a:t> doesn’t cut it anymore</a:t>
            </a:r>
          </a:p>
          <a:p>
            <a:r>
              <a:rPr lang="en-US" smtClean="0"/>
              <a:t>Ontologies need to be expressive</a:t>
            </a:r>
          </a:p>
          <a:p>
            <a:r>
              <a:rPr lang="en-US" smtClean="0"/>
              <a:t>Do they? Isn’t embodying a taxonomy their one and only aspiration?</a:t>
            </a:r>
          </a:p>
          <a:p>
            <a:r>
              <a:rPr lang="en-US" smtClean="0"/>
              <a:t>Enhancing ontologies’ expressiveness can be done by providing them with means to express many </a:t>
            </a:r>
            <a:r>
              <a:rPr lang="en-US" i="1" smtClean="0"/>
              <a:t>other</a:t>
            </a:r>
            <a:r>
              <a:rPr lang="en-US" smtClean="0"/>
              <a:t>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Like </a:t>
            </a:r>
            <a:r>
              <a:rPr lang="en-US" i="1" smtClean="0"/>
              <a:t>part_of</a:t>
            </a:r>
            <a:r>
              <a:rPr lang="en-US" smtClean="0"/>
              <a:t>, </a:t>
            </a:r>
            <a:r>
              <a:rPr lang="en-US" i="1" smtClean="0"/>
              <a:t>has_input</a:t>
            </a:r>
            <a:r>
              <a:rPr lang="en-US" smtClean="0"/>
              <a:t>, </a:t>
            </a:r>
            <a:r>
              <a:rPr lang="en-US" i="1" smtClean="0"/>
              <a:t>adjacent_to</a:t>
            </a:r>
            <a:r>
              <a:rPr lang="en-US" smtClean="0"/>
              <a:t>, </a:t>
            </a:r>
            <a:r>
              <a:rPr lang="en-US" i="1" smtClean="0"/>
              <a:t>connected_to</a:t>
            </a:r>
            <a:r>
              <a:rPr lang="en-US" smtClean="0"/>
              <a:t> etc.</a:t>
            </a:r>
          </a:p>
          <a:p>
            <a:r>
              <a:rPr lang="en-US" smtClean="0"/>
              <a:t>Owl and Protégé allow for such additions (remember the “Properties” tab in Protégé)</a:t>
            </a:r>
          </a:p>
          <a:p>
            <a:r>
              <a:rPr lang="en-US" smtClean="0"/>
              <a:t>However, by submitting to such demands form the community of ontology users, ontologies have overstepped their historic authority</a:t>
            </a:r>
          </a:p>
          <a:p>
            <a:r>
              <a:rPr lang="en-US" smtClean="0"/>
              <a:t>They have effectively turned into </a:t>
            </a:r>
            <a:r>
              <a:rPr lang="en-US" i="1" smtClean="0"/>
              <a:t>theories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</a:t>
            </a:r>
            <a:r>
              <a:rPr lang="en-US" dirty="0" err="1" smtClean="0"/>
              <a:t>Parthood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 lnSpcReduction="10000"/>
          </a:bodyPr>
          <a:lstStyle/>
          <a:p>
            <a:r>
              <a:rPr lang="en-US" dirty="0" smtClean="0"/>
              <a:t>Same for spatial regions</a:t>
            </a:r>
          </a:p>
          <a:p>
            <a:r>
              <a:rPr lang="en-US" dirty="0" smtClean="0"/>
              <a:t>How about continuants?</a:t>
            </a:r>
          </a:p>
          <a:p>
            <a:r>
              <a:rPr lang="en-US" dirty="0" smtClean="0"/>
              <a:t>Class-level:</a:t>
            </a:r>
          </a:p>
          <a:p>
            <a:pPr lvl="1"/>
            <a:r>
              <a:rPr lang="en-US" i="1" dirty="0" smtClean="0"/>
              <a:t>C </a:t>
            </a:r>
            <a:r>
              <a:rPr lang="en-US" i="1" dirty="0" err="1" smtClean="0"/>
              <a:t>part_of</a:t>
            </a:r>
            <a:r>
              <a:rPr lang="en-US" i="1" dirty="0" smtClean="0"/>
              <a:t> C</a:t>
            </a:r>
            <a:r>
              <a:rPr lang="en-US" baseline="-25000" dirty="0" smtClean="0"/>
              <a:t>1 </a:t>
            </a:r>
            <a:r>
              <a:rPr lang="en-US" dirty="0" smtClean="0"/>
              <a:t>= [definition] for all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dirty="0" smtClean="0"/>
              <a:t>, if </a:t>
            </a:r>
            <a:r>
              <a:rPr lang="en-US" i="1" dirty="0" err="1" smtClean="0"/>
              <a:t>Cct</a:t>
            </a:r>
            <a:r>
              <a:rPr lang="en-US" i="1" dirty="0" smtClean="0"/>
              <a:t> </a:t>
            </a:r>
            <a:r>
              <a:rPr lang="en-US" dirty="0" smtClean="0"/>
              <a:t>then there is some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such that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i="1" dirty="0" smtClean="0"/>
              <a:t>t </a:t>
            </a:r>
            <a:r>
              <a:rPr lang="en-US" dirty="0" smtClean="0"/>
              <a:t>and </a:t>
            </a:r>
            <a:r>
              <a:rPr lang="en-US" i="1" dirty="0" smtClean="0"/>
              <a:t>c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c</a:t>
            </a:r>
            <a:r>
              <a:rPr lang="en-US" baseline="-25000" dirty="0" smtClean="0"/>
              <a:t>1 </a:t>
            </a:r>
            <a:r>
              <a:rPr lang="en-US" b="1" dirty="0" smtClean="0"/>
              <a:t>at </a:t>
            </a:r>
            <a:r>
              <a:rPr lang="en-US" i="1" dirty="0" smtClean="0"/>
              <a:t>t</a:t>
            </a:r>
            <a:endParaRPr lang="en-US" dirty="0" smtClean="0"/>
          </a:p>
          <a:p>
            <a:pPr lvl="2"/>
            <a:r>
              <a:rPr lang="en-US" dirty="0" smtClean="0"/>
              <a:t>Comment: </a:t>
            </a:r>
            <a:r>
              <a:rPr lang="en-US" i="1" dirty="0" smtClean="0"/>
              <a:t>permanent </a:t>
            </a:r>
            <a:r>
              <a:rPr lang="en-US" dirty="0" err="1" smtClean="0"/>
              <a:t>parthood</a:t>
            </a:r>
            <a:r>
              <a:rPr lang="en-US" dirty="0" smtClean="0"/>
              <a:t>: </a:t>
            </a:r>
            <a:r>
              <a:rPr lang="en-US" i="1" dirty="0" smtClean="0"/>
              <a:t>C</a:t>
            </a:r>
            <a:r>
              <a:rPr lang="en-US" dirty="0" smtClean="0"/>
              <a:t>s, whenever they exist, exist as parts of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s</a:t>
            </a:r>
          </a:p>
          <a:p>
            <a:pPr lvl="1"/>
            <a:r>
              <a:rPr lang="en-US" i="1" dirty="0" smtClean="0"/>
              <a:t>P </a:t>
            </a:r>
            <a:r>
              <a:rPr lang="en-US" i="1" dirty="0" err="1" smtClean="0"/>
              <a:t>part_of</a:t>
            </a:r>
            <a:r>
              <a:rPr lang="en-US" i="1" dirty="0" smtClean="0"/>
              <a:t> P</a:t>
            </a:r>
            <a:r>
              <a:rPr lang="en-US" baseline="-25000" dirty="0" smtClean="0"/>
              <a:t>1 </a:t>
            </a:r>
            <a:r>
              <a:rPr lang="en-US" dirty="0" smtClean="0"/>
              <a:t>= [definition] for all </a:t>
            </a:r>
            <a:r>
              <a:rPr lang="en-US" i="1" dirty="0" smtClean="0"/>
              <a:t>p</a:t>
            </a:r>
            <a:r>
              <a:rPr lang="en-US" dirty="0" smtClean="0"/>
              <a:t>, if </a:t>
            </a:r>
            <a:r>
              <a:rPr lang="en-US" i="1" dirty="0" smtClean="0"/>
              <a:t>Pp </a:t>
            </a:r>
            <a:r>
              <a:rPr lang="en-US" dirty="0" smtClean="0"/>
              <a:t>then there is some </a:t>
            </a:r>
            <a:r>
              <a:rPr lang="en-US" i="1" dirty="0" smtClean="0"/>
              <a:t>p</a:t>
            </a:r>
            <a:r>
              <a:rPr lang="en-US" baseline="-25000" dirty="0" smtClean="0"/>
              <a:t>1 </a:t>
            </a:r>
            <a:r>
              <a:rPr lang="en-US" dirty="0" smtClean="0"/>
              <a:t>such that: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i="1" dirty="0" smtClean="0"/>
              <a:t>p</a:t>
            </a:r>
            <a:r>
              <a:rPr lang="en-US" baseline="-25000" dirty="0" smtClean="0"/>
              <a:t>1 </a:t>
            </a:r>
            <a:r>
              <a:rPr lang="en-US" dirty="0" smtClean="0"/>
              <a:t>and </a:t>
            </a:r>
            <a:r>
              <a:rPr lang="en-US" i="1" dirty="0" smtClean="0"/>
              <a:t>p </a:t>
            </a:r>
            <a:r>
              <a:rPr lang="en-US" b="1" dirty="0" err="1" smtClean="0"/>
              <a:t>part_of</a:t>
            </a:r>
            <a:r>
              <a:rPr lang="en-US" b="1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Is that good or bad?</a:t>
            </a:r>
          </a:p>
          <a:p>
            <a:r>
              <a:rPr lang="en-US" smtClean="0"/>
              <a:t>More funding?</a:t>
            </a:r>
          </a:p>
          <a:p>
            <a:r>
              <a:rPr lang="en-US" smtClean="0"/>
              <a:t>Call them ontologies, call them what you will, they are in fact good ’ol theories in .owl clothing</a:t>
            </a:r>
          </a:p>
          <a:p>
            <a:r>
              <a:rPr lang="en-US" smtClean="0"/>
              <a:t>So, back to ontologies, people kept asking for more relations, more expressivity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Enter RO I, which codifies/formalizes old and new relations, mostly basic, dirt cheap relations (</a:t>
            </a:r>
            <a:r>
              <a:rPr lang="en-US" i="1" smtClean="0"/>
              <a:t>part_of</a:t>
            </a:r>
            <a:r>
              <a:rPr lang="en-US" smtClean="0"/>
              <a:t>, </a:t>
            </a:r>
            <a:r>
              <a:rPr lang="en-US" i="1" smtClean="0"/>
              <a:t>earlier</a:t>
            </a:r>
            <a:r>
              <a:rPr lang="en-US" smtClean="0"/>
              <a:t>, </a:t>
            </a:r>
            <a:r>
              <a:rPr lang="en-US" i="1" smtClean="0"/>
              <a:t>located_in</a:t>
            </a:r>
            <a:r>
              <a:rPr lang="en-US" smtClean="0"/>
              <a:t>)</a:t>
            </a:r>
          </a:p>
          <a:p>
            <a:r>
              <a:rPr lang="en-US" smtClean="0"/>
              <a:t>Wildly successful</a:t>
            </a:r>
          </a:p>
          <a:p>
            <a:r>
              <a:rPr lang="en-US" smtClean="0"/>
              <a:t>People kept clamoring for more relations, more sophisticated</a:t>
            </a:r>
          </a:p>
          <a:p>
            <a:r>
              <a:rPr lang="en-US" smtClean="0"/>
              <a:t>Not so easy</a:t>
            </a:r>
          </a:p>
          <a:p>
            <a:r>
              <a:rPr lang="en-US" smtClean="0"/>
              <a:t>Enter RO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RO II’s core job is to codify causality and functional talk (</a:t>
            </a:r>
            <a:r>
              <a:rPr lang="en-US" i="1" smtClean="0"/>
              <a:t>has_function</a:t>
            </a:r>
            <a:r>
              <a:rPr lang="en-US" smtClean="0"/>
              <a:t>, </a:t>
            </a:r>
            <a:r>
              <a:rPr lang="en-US" i="1" smtClean="0"/>
              <a:t>input_of</a:t>
            </a:r>
            <a:r>
              <a:rPr lang="en-US" smtClean="0"/>
              <a:t>)</a:t>
            </a:r>
          </a:p>
          <a:p>
            <a:r>
              <a:rPr lang="en-US" smtClean="0"/>
              <a:t>In doing that, we decided to follow the only established authority in this domain: General System Theory (GST), with its mathematical arm, Theory of Dynamical Systems</a:t>
            </a:r>
          </a:p>
          <a:p>
            <a:r>
              <a:rPr lang="en-US" smtClean="0"/>
              <a:t>Not to worry, however, the degree of import is quite minimal: we have mimicked </a:t>
            </a:r>
            <a:r>
              <a:rPr lang="en-US" i="1" smtClean="0"/>
              <a:t>the way they speak </a:t>
            </a:r>
            <a:r>
              <a:rPr lang="en-US" smtClean="0"/>
              <a:t>about systems, nothing fancy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Bibliography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smtClean="0"/>
              <a:t>Pierre Grenon: "Spatio-temporality in Basic Formal Ontology: SNAP and SPAN, Upper-Level Ontology, and Framework for Formalization"</a:t>
            </a:r>
            <a:endParaRPr lang="en-US" sz="1200" smtClean="0"/>
          </a:p>
          <a:p>
            <a:r>
              <a:rPr lang="en-GB" sz="1200" smtClean="0"/>
              <a:t>Pierre Grenon: "BFO in a Nutshell: A Bi-categorial Axiomatization of BFO and Comparison with DOLCE"</a:t>
            </a:r>
            <a:endParaRPr lang="en-US" sz="1200" smtClean="0"/>
          </a:p>
          <a:p>
            <a:r>
              <a:rPr lang="en-GB" sz="1200" smtClean="0"/>
              <a:t>Pierre Grenon, "Nuts in BFO's Nutshell: Revisions to the Bi-categorial Axiomatization of BFO"</a:t>
            </a:r>
            <a:endParaRPr lang="en-US" sz="1200" smtClean="0"/>
          </a:p>
          <a:p>
            <a:r>
              <a:rPr lang="en-GB" sz="1200" smtClean="0"/>
              <a:t>Barry Smith. “Against Fantology.” In M. E. Reicher &amp; J. C. Marek (eds.), </a:t>
            </a:r>
            <a:r>
              <a:rPr lang="en-GB" sz="1200" i="1" smtClean="0"/>
              <a:t>Experience and Analysis. </a:t>
            </a:r>
            <a:r>
              <a:rPr lang="en-GB" sz="1200" smtClean="0"/>
              <a:t>Wien, 2005</a:t>
            </a:r>
            <a:endParaRPr lang="en-US" sz="1200" smtClean="0"/>
          </a:p>
          <a:p>
            <a:r>
              <a:rPr lang="en-GB" sz="1200" smtClean="0"/>
              <a:t>Pierre Grenon and Barry Smith. “SNAP and SPAN: Towards Dynamic Spatial Ontology.” </a:t>
            </a:r>
            <a:r>
              <a:rPr lang="en-GB" sz="1200" i="1" smtClean="0"/>
              <a:t>Spatial Cognition and Computation</a:t>
            </a:r>
            <a:endParaRPr lang="en-US" sz="1200" smtClean="0"/>
          </a:p>
          <a:p>
            <a:r>
              <a:rPr lang="en-GB" sz="1200" smtClean="0"/>
              <a:t>Barry Smith and Pierre Grenon, "The Cornucopia of Formal-Ontological Relations," </a:t>
            </a:r>
            <a:r>
              <a:rPr lang="en-GB" sz="1200" i="1" smtClean="0"/>
              <a:t>Dialectica </a:t>
            </a:r>
            <a:r>
              <a:rPr lang="en-GB" sz="1200" smtClean="0"/>
              <a:t>58, no. 3 (2004)</a:t>
            </a:r>
            <a:endParaRPr lang="en-US" sz="1200" smtClean="0"/>
          </a:p>
          <a:p>
            <a:r>
              <a:rPr lang="en-GB" sz="1200" smtClean="0"/>
              <a:t>Pierre Grenon, Barry Smith and Louis Goldberg. “Biodynamic Ontology: Applying BFO in the Biomedical Domain.” In D. M. Pisanelli (ed.) </a:t>
            </a:r>
            <a:r>
              <a:rPr lang="en-GB" sz="1200" i="1" smtClean="0"/>
              <a:t>Ontologies in Medicine. </a:t>
            </a:r>
            <a:r>
              <a:rPr lang="en-GB" sz="1200" smtClean="0"/>
              <a:t>Amsterdam: IOS Press, 2004, 20—38</a:t>
            </a:r>
            <a:endParaRPr lang="en-US" sz="1200" smtClean="0"/>
          </a:p>
          <a:p>
            <a:r>
              <a:rPr lang="en-GB" sz="1200" smtClean="0"/>
              <a:t>Barry Smith and Pierre Grenon “The Cornucopia of Formal Ontological relations.” </a:t>
            </a:r>
            <a:r>
              <a:rPr lang="de-DE" sz="1200" i="1" smtClean="0"/>
              <a:t>Dialectica </a:t>
            </a:r>
            <a:r>
              <a:rPr lang="de-DE" sz="1200" smtClean="0"/>
              <a:t>Vol. 58, 3, (2004), pp. 279—296</a:t>
            </a:r>
            <a:endParaRPr lang="en-US" sz="1200" smtClean="0"/>
          </a:p>
          <a:p>
            <a:r>
              <a:rPr lang="en-US" sz="1200" smtClean="0"/>
              <a:t>Werner CEUSTERS, Peter ELKIN and Barry SMITH: “Referent Tracking: The Problem of</a:t>
            </a:r>
            <a:r>
              <a:rPr lang="en-US" sz="1200" u="sng" smtClean="0"/>
              <a:t> Negative Findings,” </a:t>
            </a:r>
            <a:r>
              <a:rPr lang="en-US" sz="1200" i="1" u="sng" smtClean="0"/>
              <a:t>Stud. Health Technol. Inform.</a:t>
            </a:r>
            <a:r>
              <a:rPr lang="en-US" sz="1200" u="sng" smtClean="0"/>
              <a:t>, 2006</a:t>
            </a:r>
            <a:endParaRPr lang="en-US" sz="1200" smtClean="0"/>
          </a:p>
          <a:p>
            <a:r>
              <a:rPr lang="en-US" sz="1200" u="sng" smtClean="0"/>
              <a:t>Barry Smith et. al., “Relations in biomedical ontologies” </a:t>
            </a:r>
            <a:r>
              <a:rPr lang="en-US" sz="1200" i="1" u="sng" smtClean="0"/>
              <a:t>Genome Biology</a:t>
            </a:r>
            <a:r>
              <a:rPr lang="en-US" sz="1200" u="sng" smtClean="0"/>
              <a:t> 2005, </a:t>
            </a:r>
            <a:r>
              <a:rPr lang="en-US" sz="1200" b="1" u="sng" smtClean="0"/>
              <a:t>6:</a:t>
            </a:r>
            <a:r>
              <a:rPr lang="en-US" sz="1200" u="sng" smtClean="0"/>
              <a:t>R46</a:t>
            </a:r>
            <a:endParaRPr lang="en-US" sz="1200" smtClean="0"/>
          </a:p>
          <a:p>
            <a:r>
              <a:rPr lang="en-US" sz="1200" smtClean="0"/>
              <a:t>Foundational Model of Anatomy (</a:t>
            </a:r>
            <a:r>
              <a:rPr lang="en-US" sz="1200" u="sng" smtClean="0">
                <a:hlinkClick r:id="rId2"/>
              </a:rPr>
              <a:t>http://sig.biostr.washington.edu/projects/fm/index.html</a:t>
            </a:r>
            <a:r>
              <a:rPr lang="en-US" sz="1200" smtClean="0"/>
              <a:t>)</a:t>
            </a:r>
          </a:p>
          <a:p>
            <a:r>
              <a:rPr lang="en-US" sz="1200" u="sng" smtClean="0"/>
              <a:t>Barry Smith, “Topological Foundations of Cognitive Science,” in C. Eschenbach, C. Habel and B. Smith (eds.), </a:t>
            </a:r>
            <a:r>
              <a:rPr lang="en-US" sz="1200" i="1" u="sng" smtClean="0"/>
              <a:t>Topological Foundations of Cognitive Science,</a:t>
            </a:r>
            <a:r>
              <a:rPr lang="en-US" sz="1200" u="sng" smtClean="0"/>
              <a:t> Hamburg: Graduiertenkolleg Kognitionswissenschaft, 1994</a:t>
            </a:r>
            <a:endParaRPr lang="en-US" sz="1200" smtClean="0"/>
          </a:p>
          <a:p>
            <a:r>
              <a:rPr lang="en-US" sz="1200" u="sng" smtClean="0"/>
              <a:t>Barry Smith, Achille C. Varzi, “Fiat and Bona Fide Boundaries,” </a:t>
            </a:r>
            <a:r>
              <a:rPr lang="en-US" sz="1200" i="1" u="sng" smtClean="0"/>
              <a:t>Philosophy and Phenomenological Research</a:t>
            </a:r>
            <a:r>
              <a:rPr lang="en-US" sz="1200" u="sng" smtClean="0"/>
              <a:t>, 2000</a:t>
            </a:r>
            <a:endParaRPr lang="en-US" sz="1200" smtClean="0"/>
          </a:p>
          <a:p>
            <a:r>
              <a:rPr lang="en-US" sz="1200" u="sng" smtClean="0"/>
              <a:t>George J. Klir</a:t>
            </a:r>
            <a:r>
              <a:rPr lang="de-DE" sz="1200" smtClean="0"/>
              <a:t>, </a:t>
            </a:r>
            <a:r>
              <a:rPr lang="en-US" sz="1200" i="1" smtClean="0"/>
              <a:t>Facets of Systems Science</a:t>
            </a:r>
            <a:r>
              <a:rPr lang="en-US" sz="1200" smtClean="0"/>
              <a:t>, IFSR International Series on Systems Science and Engineering, 1991</a:t>
            </a:r>
          </a:p>
          <a:p>
            <a:r>
              <a:rPr lang="en-US" sz="1200" u="sng" smtClean="0"/>
              <a:t>Ludwig Von Bertalanffy,</a:t>
            </a:r>
            <a:r>
              <a:rPr lang="en-US" sz="1200" b="1" u="sng" smtClean="0"/>
              <a:t> </a:t>
            </a:r>
            <a:r>
              <a:rPr lang="en-US" sz="1200" i="1" u="sng" smtClean="0"/>
              <a:t>General System Theory: Foundations, Development, Applications</a:t>
            </a:r>
            <a:r>
              <a:rPr lang="en-US" sz="1200" u="sng" smtClean="0"/>
              <a:t>, 1968</a:t>
            </a:r>
            <a:endParaRPr lang="en-US" sz="1200" smtClean="0"/>
          </a:p>
          <a:p>
            <a:r>
              <a:rPr lang="en-US" sz="1200" u="sng" smtClean="0"/>
              <a:t>W. Ross Ashby, </a:t>
            </a:r>
            <a:r>
              <a:rPr lang="en-US" sz="1200" i="1" u="sng" smtClean="0">
                <a:hlinkClick r:id="rId3"/>
              </a:rPr>
              <a:t>An Introduction to Cybernetics</a:t>
            </a:r>
            <a:r>
              <a:rPr lang="en-US" sz="1200" smtClean="0"/>
              <a:t>, Chapman &amp; Hall, London, 1956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</a:t>
            </a:r>
            <a:r>
              <a:rPr lang="en-US" dirty="0" err="1" smtClean="0"/>
              <a:t>Parthood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r>
              <a:rPr lang="en-US" dirty="0" smtClean="0"/>
              <a:t>Variations:</a:t>
            </a:r>
          </a:p>
          <a:p>
            <a:pPr lvl="1"/>
            <a:r>
              <a:rPr lang="en-US" i="1" dirty="0" smtClean="0"/>
              <a:t>C </a:t>
            </a:r>
            <a:r>
              <a:rPr lang="en-US" i="1" dirty="0" err="1" smtClean="0"/>
              <a:t>temporary_part_of</a:t>
            </a:r>
            <a:r>
              <a:rPr lang="en-US" i="1" dirty="0" smtClean="0"/>
              <a:t> C</a:t>
            </a:r>
            <a:r>
              <a:rPr lang="en-US" baseline="-25000" dirty="0" smtClean="0"/>
              <a:t>1 </a:t>
            </a:r>
            <a:r>
              <a:rPr lang="en-US" dirty="0" smtClean="0"/>
              <a:t>(every </a:t>
            </a:r>
            <a:r>
              <a:rPr lang="en-US" i="1" dirty="0" smtClean="0"/>
              <a:t>C </a:t>
            </a:r>
            <a:r>
              <a:rPr lang="en-US" dirty="0" smtClean="0"/>
              <a:t>exists at some time in its existence as part of some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C </a:t>
            </a:r>
            <a:r>
              <a:rPr lang="en-US" i="1" dirty="0" err="1" smtClean="0"/>
              <a:t>initial_part_of</a:t>
            </a:r>
            <a:r>
              <a:rPr lang="en-US" i="1" dirty="0" smtClean="0"/>
              <a:t> C</a:t>
            </a:r>
            <a:r>
              <a:rPr lang="en-US" baseline="-25000" dirty="0" smtClean="0"/>
              <a:t>1 </a:t>
            </a:r>
            <a:r>
              <a:rPr lang="en-US" dirty="0" smtClean="0"/>
              <a:t>(every </a:t>
            </a:r>
            <a:r>
              <a:rPr lang="en-US" i="1" dirty="0" smtClean="0"/>
              <a:t>C </a:t>
            </a:r>
            <a:r>
              <a:rPr lang="en-US" dirty="0" smtClean="0"/>
              <a:t>is such that it begins to exist as part of some instance of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E.g.:</a:t>
            </a:r>
          </a:p>
          <a:p>
            <a:pPr lvl="1"/>
            <a:r>
              <a:rPr lang="en-US" i="1" dirty="0" smtClean="0"/>
              <a:t>M phase </a:t>
            </a:r>
            <a:r>
              <a:rPr lang="en-US" i="1" dirty="0" err="1" smtClean="0"/>
              <a:t>part_of</a:t>
            </a:r>
            <a:r>
              <a:rPr lang="en-US" i="1" dirty="0" smtClean="0"/>
              <a:t> cell cycle</a:t>
            </a:r>
          </a:p>
          <a:p>
            <a:pPr lvl="1"/>
            <a:r>
              <a:rPr lang="en-US" i="1" dirty="0" err="1" smtClean="0"/>
              <a:t>neuroblast</a:t>
            </a:r>
            <a:r>
              <a:rPr lang="en-US" i="1" dirty="0" smtClean="0"/>
              <a:t> cell fate determination </a:t>
            </a:r>
            <a:r>
              <a:rPr lang="en-US" i="1" dirty="0" err="1" smtClean="0"/>
              <a:t>part_of</a:t>
            </a:r>
            <a:r>
              <a:rPr lang="en-US" i="1" dirty="0" smtClean="0"/>
              <a:t> </a:t>
            </a:r>
            <a:r>
              <a:rPr lang="en-US" i="1" dirty="0" err="1" smtClean="0"/>
              <a:t>neurogenesis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</a:t>
            </a:r>
            <a:r>
              <a:rPr lang="en-US" dirty="0" err="1" smtClean="0"/>
              <a:t>Parthood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r>
              <a:rPr lang="en-US" dirty="0" smtClean="0"/>
              <a:t>Comment: An assertion to the effect that </a:t>
            </a:r>
            <a:r>
              <a:rPr lang="en-US" i="1" dirty="0" smtClean="0"/>
              <a:t>P </a:t>
            </a:r>
            <a:r>
              <a:rPr lang="en-US" i="1" dirty="0" err="1" smtClean="0"/>
              <a:t>part_of</a:t>
            </a:r>
            <a:r>
              <a:rPr lang="en-US" i="1" dirty="0" smtClean="0"/>
              <a:t> P</a:t>
            </a:r>
            <a:r>
              <a:rPr lang="en-US" baseline="-25000" dirty="0" smtClean="0"/>
              <a:t>1 </a:t>
            </a:r>
            <a:r>
              <a:rPr lang="en-US" dirty="0" smtClean="0"/>
              <a:t>tells us that </a:t>
            </a:r>
            <a:r>
              <a:rPr lang="en-US" i="1" dirty="0" smtClean="0"/>
              <a:t>P</a:t>
            </a:r>
            <a:r>
              <a:rPr lang="en-US" dirty="0" smtClean="0"/>
              <a:t>s in general are in every case such as to exist as parts of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s.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s themselves, however, may exist without having </a:t>
            </a:r>
            <a:r>
              <a:rPr lang="en-US" i="1" dirty="0" smtClean="0"/>
              <a:t>P</a:t>
            </a:r>
            <a:r>
              <a:rPr lang="en-US" dirty="0" smtClean="0"/>
              <a:t>s as parts</a:t>
            </a:r>
          </a:p>
          <a:p>
            <a:r>
              <a:rPr lang="en-US" dirty="0" smtClean="0"/>
              <a:t>Counterexample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Participation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r>
              <a:rPr lang="en-US" i="1" dirty="0" smtClean="0"/>
              <a:t>P </a:t>
            </a:r>
            <a:r>
              <a:rPr lang="en-US" i="1" dirty="0" err="1" smtClean="0"/>
              <a:t>has_participant</a:t>
            </a:r>
            <a:r>
              <a:rPr lang="en-US" i="1" dirty="0" smtClean="0"/>
              <a:t> C </a:t>
            </a:r>
            <a:r>
              <a:rPr lang="en-US" dirty="0" smtClean="0"/>
              <a:t>= [definition] for all </a:t>
            </a:r>
            <a:r>
              <a:rPr lang="en-US" i="1" dirty="0" smtClean="0"/>
              <a:t>p</a:t>
            </a:r>
            <a:r>
              <a:rPr lang="en-US" dirty="0" smtClean="0"/>
              <a:t>, if </a:t>
            </a:r>
            <a:r>
              <a:rPr lang="en-US" i="1" dirty="0" smtClean="0"/>
              <a:t>Pp </a:t>
            </a:r>
            <a:r>
              <a:rPr lang="en-US" dirty="0" smtClean="0"/>
              <a:t>then there is some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t </a:t>
            </a:r>
            <a:r>
              <a:rPr lang="en-US" dirty="0" smtClean="0"/>
              <a:t>such that </a:t>
            </a:r>
            <a:r>
              <a:rPr lang="en-US" i="1" dirty="0" err="1" smtClean="0"/>
              <a:t>Cct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p </a:t>
            </a:r>
            <a:r>
              <a:rPr lang="en-US" b="1" dirty="0" err="1" smtClean="0"/>
              <a:t>has_participant</a:t>
            </a:r>
            <a:r>
              <a:rPr lang="en-US" b="1" dirty="0" smtClean="0"/>
              <a:t> </a:t>
            </a:r>
            <a:r>
              <a:rPr lang="en-US" i="1" dirty="0" smtClean="0"/>
              <a:t>c </a:t>
            </a:r>
            <a:r>
              <a:rPr lang="en-US" b="1" dirty="0" smtClean="0"/>
              <a:t>at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E.g.:</a:t>
            </a:r>
          </a:p>
          <a:p>
            <a:pPr lvl="1"/>
            <a:r>
              <a:rPr lang="en-US" i="1" dirty="0" smtClean="0"/>
              <a:t>cell transport </a:t>
            </a:r>
            <a:r>
              <a:rPr lang="en-US" i="1" dirty="0" err="1" smtClean="0"/>
              <a:t>has_participant</a:t>
            </a:r>
            <a:r>
              <a:rPr lang="en-US" i="1" dirty="0" smtClean="0"/>
              <a:t> cell</a:t>
            </a:r>
            <a:endParaRPr lang="en-US" dirty="0" smtClean="0"/>
          </a:p>
          <a:p>
            <a:pPr lvl="1"/>
            <a:r>
              <a:rPr lang="en-US" i="1" dirty="0" smtClean="0"/>
              <a:t>death </a:t>
            </a:r>
            <a:r>
              <a:rPr lang="en-US" i="1" dirty="0" err="1" smtClean="0"/>
              <a:t>has_participant</a:t>
            </a:r>
            <a:r>
              <a:rPr lang="en-US" i="1" dirty="0" smtClean="0"/>
              <a:t> organism</a:t>
            </a:r>
            <a:endParaRPr lang="en-US" dirty="0" smtClean="0"/>
          </a:p>
          <a:p>
            <a:pPr lvl="1"/>
            <a:r>
              <a:rPr lang="en-US" i="1" dirty="0" smtClean="0"/>
              <a:t>breathing </a:t>
            </a:r>
            <a:r>
              <a:rPr lang="en-US" i="1" dirty="0" err="1" smtClean="0"/>
              <a:t>has_participant</a:t>
            </a:r>
            <a:r>
              <a:rPr lang="en-US" i="1" dirty="0" smtClean="0"/>
              <a:t> thorax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Agency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 lnSpcReduction="10000"/>
          </a:bodyPr>
          <a:lstStyle/>
          <a:p>
            <a:r>
              <a:rPr lang="en-US" dirty="0" smtClean="0"/>
              <a:t>“Participation” can be as </a:t>
            </a:r>
            <a:r>
              <a:rPr lang="en-US" i="1" dirty="0" smtClean="0"/>
              <a:t>agent </a:t>
            </a:r>
            <a:r>
              <a:rPr lang="en-US" dirty="0" smtClean="0"/>
              <a:t>or as </a:t>
            </a:r>
            <a:r>
              <a:rPr lang="en-US" i="1" dirty="0" smtClean="0"/>
              <a:t>patient</a:t>
            </a:r>
          </a:p>
          <a:p>
            <a:r>
              <a:rPr lang="en-US" dirty="0" smtClean="0"/>
              <a:t>“Walking”</a:t>
            </a:r>
            <a:r>
              <a:rPr lang="en-US" i="1" dirty="0" smtClean="0"/>
              <a:t> </a:t>
            </a:r>
            <a:r>
              <a:rPr lang="en-US" dirty="0" smtClean="0"/>
              <a:t>versus</a:t>
            </a:r>
            <a:r>
              <a:rPr lang="en-US" i="1" dirty="0" smtClean="0"/>
              <a:t> “</a:t>
            </a:r>
            <a:r>
              <a:rPr lang="en-US" dirty="0" smtClean="0"/>
              <a:t>undergoing an infection”</a:t>
            </a:r>
          </a:p>
          <a:p>
            <a:r>
              <a:rPr lang="en-US" dirty="0" smtClean="0"/>
              <a:t>Recall we have </a:t>
            </a:r>
            <a:r>
              <a:rPr lang="en-US" b="1" dirty="0" err="1" smtClean="0"/>
              <a:t>has_agent</a:t>
            </a:r>
            <a:r>
              <a:rPr lang="en-US" dirty="0" smtClean="0"/>
              <a:t> as primitive</a:t>
            </a:r>
          </a:p>
          <a:p>
            <a:r>
              <a:rPr lang="en-US" dirty="0" smtClean="0"/>
              <a:t>Axioms for </a:t>
            </a:r>
            <a:r>
              <a:rPr lang="en-US" b="1" dirty="0" err="1" smtClean="0"/>
              <a:t>has_agent</a:t>
            </a:r>
            <a:r>
              <a:rPr lang="en-US" dirty="0" smtClean="0"/>
              <a:t>: only material continuants can fill the agent role, if </a:t>
            </a:r>
            <a:r>
              <a:rPr lang="en-US" i="1" dirty="0" smtClean="0"/>
              <a:t>c </a:t>
            </a:r>
            <a:r>
              <a:rPr lang="en-US" dirty="0" smtClean="0"/>
              <a:t>fills the agent role at </a:t>
            </a:r>
            <a:r>
              <a:rPr lang="en-US" i="1" dirty="0" smtClean="0"/>
              <a:t>t</a:t>
            </a:r>
            <a:r>
              <a:rPr lang="en-US" dirty="0" smtClean="0"/>
              <a:t>, then </a:t>
            </a:r>
            <a:r>
              <a:rPr lang="en-US" i="1" dirty="0" smtClean="0"/>
              <a:t>c </a:t>
            </a:r>
            <a:r>
              <a:rPr lang="en-US" dirty="0" smtClean="0"/>
              <a:t>must have existed at times earlier than </a:t>
            </a:r>
            <a:r>
              <a:rPr lang="en-US" i="1" dirty="0" smtClean="0"/>
              <a:t>t</a:t>
            </a:r>
            <a:r>
              <a:rPr lang="en-US" dirty="0" smtClean="0"/>
              <a:t>, that it must exercise its agent role for an interval of time including </a:t>
            </a:r>
            <a:r>
              <a:rPr lang="en-US" i="1" dirty="0" smtClean="0"/>
              <a:t>t</a:t>
            </a:r>
            <a:r>
              <a:rPr lang="en-US" dirty="0" smtClean="0"/>
              <a:t> etc. (one more)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 I: Agency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r>
              <a:rPr lang="en-US" i="1" dirty="0" smtClean="0"/>
              <a:t>P </a:t>
            </a:r>
            <a:r>
              <a:rPr lang="en-US" i="1" dirty="0" err="1" smtClean="0"/>
              <a:t>has_agent</a:t>
            </a:r>
            <a:r>
              <a:rPr lang="en-US" i="1" dirty="0" smtClean="0"/>
              <a:t> C </a:t>
            </a:r>
            <a:r>
              <a:rPr lang="en-US" dirty="0" smtClean="0"/>
              <a:t>= [definition] for all </a:t>
            </a:r>
            <a:r>
              <a:rPr lang="en-US" i="1" dirty="0" smtClean="0"/>
              <a:t>p</a:t>
            </a:r>
            <a:r>
              <a:rPr lang="en-US" dirty="0" smtClean="0"/>
              <a:t>, if </a:t>
            </a:r>
            <a:r>
              <a:rPr lang="en-US" i="1" dirty="0" smtClean="0"/>
              <a:t>Pp </a:t>
            </a:r>
            <a:r>
              <a:rPr lang="en-US" dirty="0" smtClean="0"/>
              <a:t>then there is some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t </a:t>
            </a:r>
            <a:r>
              <a:rPr lang="en-US" dirty="0" smtClean="0"/>
              <a:t>such that </a:t>
            </a:r>
            <a:r>
              <a:rPr lang="en-US" i="1" dirty="0" err="1" smtClean="0"/>
              <a:t>Cct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p </a:t>
            </a:r>
            <a:r>
              <a:rPr lang="en-US" b="1" dirty="0" err="1" smtClean="0"/>
              <a:t>has_agent</a:t>
            </a:r>
            <a:r>
              <a:rPr lang="en-US" b="1" dirty="0" smtClean="0"/>
              <a:t> </a:t>
            </a:r>
            <a:r>
              <a:rPr lang="en-US" i="1" dirty="0" smtClean="0"/>
              <a:t>c </a:t>
            </a:r>
            <a:r>
              <a:rPr lang="en-US" b="1" dirty="0" smtClean="0"/>
              <a:t>at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Reciprocal relation: </a:t>
            </a:r>
            <a:r>
              <a:rPr lang="en-US" b="1" dirty="0" err="1" smtClean="0"/>
              <a:t>agent_of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4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4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2673</Words>
  <Application>Microsoft Office PowerPoint</Application>
  <PresentationFormat>On-screen Show (4:3)</PresentationFormat>
  <Paragraphs>254</Paragraphs>
  <Slides>43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Equation</vt:lpstr>
      <vt:lpstr>RO I Recap</vt:lpstr>
      <vt:lpstr>RO I: is_a</vt:lpstr>
      <vt:lpstr>RO I: Parthood</vt:lpstr>
      <vt:lpstr>RO I: Parthood</vt:lpstr>
      <vt:lpstr>RO I: Parthood</vt:lpstr>
      <vt:lpstr>RO I: Parthood</vt:lpstr>
      <vt:lpstr>RO I: Participation</vt:lpstr>
      <vt:lpstr>RO I: Agency</vt:lpstr>
      <vt:lpstr>RO I: Agency</vt:lpstr>
      <vt:lpstr>RO I</vt:lpstr>
      <vt:lpstr>RO II</vt:lpstr>
      <vt:lpstr>Inherence</vt:lpstr>
      <vt:lpstr>Inherence</vt:lpstr>
      <vt:lpstr>Functions</vt:lpstr>
      <vt:lpstr>Functions</vt:lpstr>
      <vt:lpstr>Systems Theory ((G)ST)</vt:lpstr>
      <vt:lpstr>Systems and Cybernetics</vt:lpstr>
      <vt:lpstr>Systems Theory</vt:lpstr>
      <vt:lpstr>Systems Theory</vt:lpstr>
      <vt:lpstr>Systems Theory</vt:lpstr>
      <vt:lpstr>Functional Relations</vt:lpstr>
      <vt:lpstr>Functional Relations</vt:lpstr>
      <vt:lpstr>Functional Relations</vt:lpstr>
      <vt:lpstr>Functional Relations</vt:lpstr>
      <vt:lpstr>Functional Relations</vt:lpstr>
      <vt:lpstr>Functional Relations</vt:lpstr>
      <vt:lpstr>List of Proposed Relations</vt:lpstr>
      <vt:lpstr>List of Proposed Relations</vt:lpstr>
      <vt:lpstr>List of Proposed Relations</vt:lpstr>
      <vt:lpstr>List of Proposed Relations</vt:lpstr>
      <vt:lpstr>List of Proposed Relations</vt:lpstr>
      <vt:lpstr>List of Proposed Relations</vt:lpstr>
      <vt:lpstr>List of Proposed Relations</vt:lpstr>
      <vt:lpstr>List of Proposed Relations</vt:lpstr>
      <vt:lpstr>List of Proposed Relations</vt:lpstr>
      <vt:lpstr>Open Issues</vt:lpstr>
      <vt:lpstr>Open Issues</vt:lpstr>
      <vt:lpstr>Summary</vt:lpstr>
      <vt:lpstr>Summary</vt:lpstr>
      <vt:lpstr>Summary</vt:lpstr>
      <vt:lpstr>Summary</vt:lpstr>
      <vt:lpstr>Summary</vt:lpstr>
      <vt:lpstr>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 I Recap</dc:title>
  <dc:creator>Cristi</dc:creator>
  <cp:lastModifiedBy>Timothy Joseph Duavis</cp:lastModifiedBy>
  <cp:revision>32</cp:revision>
  <dcterms:created xsi:type="dcterms:W3CDTF">2006-08-16T00:00:00Z</dcterms:created>
  <dcterms:modified xsi:type="dcterms:W3CDTF">2010-04-22T15:17:55Z</dcterms:modified>
</cp:coreProperties>
</file>